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72410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72410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72410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72410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BD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9767" y="442341"/>
            <a:ext cx="1053246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72410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965" y="1656207"/>
            <a:ext cx="10912475" cy="428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88952" y="457199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D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2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12192000" cy="6334125"/>
            <a:chOff x="0" y="0"/>
            <a:chExt cx="12192000" cy="6334125"/>
          </a:xfrm>
        </p:grpSpPr>
        <p:sp>
          <p:nvSpPr>
            <p:cNvPr id="6" name="object 6"/>
            <p:cNvSpPr/>
            <p:nvPr/>
          </p:nvSpPr>
          <p:spPr>
            <a:xfrm>
              <a:off x="1207007" y="4343400"/>
              <a:ext cx="9875520" cy="0"/>
            </a:xfrm>
            <a:custGeom>
              <a:avLst/>
              <a:gdLst/>
              <a:ahLst/>
              <a:cxnLst/>
              <a:rect l="l" t="t" r="r" b="b"/>
              <a:pathLst>
                <a:path w="9875520">
                  <a:moveTo>
                    <a:pt x="0" y="0"/>
                  </a:moveTo>
                  <a:lnTo>
                    <a:pt x="9875520" y="0"/>
                  </a:lnTo>
                </a:path>
              </a:pathLst>
            </a:custGeom>
            <a:ln w="63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33374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983860" y="5658408"/>
            <a:ext cx="3285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5155" algn="l"/>
              </a:tabLst>
            </a:pPr>
            <a:r>
              <a:rPr sz="1800" spc="125" dirty="0">
                <a:solidFill>
                  <a:srgbClr val="A7A5A7"/>
                </a:solidFill>
                <a:latin typeface="Arial Black"/>
                <a:cs typeface="Arial Black"/>
              </a:rPr>
              <a:t>МБУ</a:t>
            </a:r>
            <a:r>
              <a:rPr sz="1800" spc="380" dirty="0">
                <a:solidFill>
                  <a:srgbClr val="A7A5A7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A7A5A7"/>
                </a:solidFill>
                <a:latin typeface="Arial Black"/>
                <a:cs typeface="Arial Black"/>
              </a:rPr>
              <a:t>«</a:t>
            </a:r>
            <a:r>
              <a:rPr sz="1800" spc="-395" dirty="0">
                <a:solidFill>
                  <a:srgbClr val="A7A5A7"/>
                </a:solidFill>
                <a:latin typeface="Arial Black"/>
                <a:cs typeface="Arial Black"/>
              </a:rPr>
              <a:t> </a:t>
            </a:r>
            <a:r>
              <a:rPr sz="1800" spc="114" dirty="0">
                <a:solidFill>
                  <a:srgbClr val="A7A5A7"/>
                </a:solidFill>
                <a:latin typeface="Arial Black"/>
                <a:cs typeface="Arial Black"/>
              </a:rPr>
              <a:t>ИМЦ»</a:t>
            </a:r>
            <a:r>
              <a:rPr sz="1800" dirty="0">
                <a:solidFill>
                  <a:srgbClr val="A7A5A7"/>
                </a:solidFill>
                <a:latin typeface="Arial Black"/>
                <a:cs typeface="Arial Black"/>
              </a:rPr>
              <a:t>	</a:t>
            </a:r>
            <a:r>
              <a:rPr sz="1800" spc="150" dirty="0">
                <a:solidFill>
                  <a:srgbClr val="A7A5A7"/>
                </a:solidFill>
                <a:latin typeface="Arial Black"/>
                <a:cs typeface="Arial Black"/>
              </a:rPr>
              <a:t>2023</a:t>
            </a:r>
            <a:r>
              <a:rPr sz="1800" spc="365" dirty="0">
                <a:solidFill>
                  <a:srgbClr val="A7A5A7"/>
                </a:solidFill>
                <a:latin typeface="Arial Black"/>
                <a:cs typeface="Arial Black"/>
              </a:rPr>
              <a:t> </a:t>
            </a:r>
            <a:r>
              <a:rPr sz="1800" spc="95" dirty="0">
                <a:solidFill>
                  <a:srgbClr val="A7A5A7"/>
                </a:solidFill>
                <a:latin typeface="Arial Black"/>
                <a:cs typeface="Arial Black"/>
              </a:rPr>
              <a:t>ГОД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4892" y="123444"/>
            <a:ext cx="982979" cy="9342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715" y="192023"/>
            <a:ext cx="11378565" cy="993775"/>
          </a:xfrm>
          <a:prstGeom prst="rect">
            <a:avLst/>
          </a:prstGeom>
          <a:solidFill>
            <a:srgbClr val="FAE5CD"/>
          </a:solidFill>
        </p:spPr>
        <p:txBody>
          <a:bodyPr vert="horz" wrap="square" lIns="0" tIns="262255" rIns="0" bIns="0" rtlCol="0">
            <a:spAutoFit/>
          </a:bodyPr>
          <a:lstStyle/>
          <a:p>
            <a:pPr marL="566420">
              <a:lnSpc>
                <a:spcPct val="100000"/>
              </a:lnSpc>
              <a:spcBef>
                <a:spcPts val="2065"/>
              </a:spcBef>
            </a:pPr>
            <a:r>
              <a:rPr spc="-10" dirty="0"/>
              <a:t>Учитель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4015" y="1335024"/>
            <a:ext cx="5852160" cy="44058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1711" y="1344574"/>
            <a:ext cx="6025515" cy="446468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290830" indent="-278130">
              <a:lnSpc>
                <a:spcPct val="100000"/>
              </a:lnSpc>
              <a:spcBef>
                <a:spcPts val="1225"/>
              </a:spcBef>
              <a:buClr>
                <a:srgbClr val="E38211"/>
              </a:buClr>
              <a:buFont typeface="Calibri"/>
              <a:buAutoNum type="arabicPeriod"/>
              <a:tabLst>
                <a:tab pos="290830" algn="l"/>
              </a:tabLst>
            </a:pPr>
            <a:r>
              <a:rPr sz="2200" dirty="0">
                <a:latin typeface="Calibri"/>
                <a:cs typeface="Calibri"/>
              </a:rPr>
              <a:t>Единое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штатное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расписание.</a:t>
            </a:r>
            <a:endParaRPr sz="2200">
              <a:latin typeface="Calibri"/>
              <a:cs typeface="Calibri"/>
            </a:endParaRPr>
          </a:p>
          <a:p>
            <a:pPr marL="290830" indent="-278130">
              <a:lnSpc>
                <a:spcPct val="100000"/>
              </a:lnSpc>
              <a:spcBef>
                <a:spcPts val="1130"/>
              </a:spcBef>
              <a:buClr>
                <a:srgbClr val="E38211"/>
              </a:buClr>
              <a:buFont typeface="Calibri"/>
              <a:buAutoNum type="arabicPeriod"/>
              <a:tabLst>
                <a:tab pos="290830" algn="l"/>
              </a:tabLst>
            </a:pPr>
            <a:r>
              <a:rPr sz="2200" dirty="0">
                <a:latin typeface="Calibri"/>
                <a:cs typeface="Calibri"/>
              </a:rPr>
              <a:t>Развитие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повышение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квалификации.</a:t>
            </a:r>
            <a:endParaRPr sz="2200">
              <a:latin typeface="Calibri"/>
              <a:cs typeface="Calibri"/>
            </a:endParaRPr>
          </a:p>
          <a:p>
            <a:pPr marL="290830" indent="-278130">
              <a:lnSpc>
                <a:spcPct val="100000"/>
              </a:lnSpc>
              <a:spcBef>
                <a:spcPts val="1140"/>
              </a:spcBef>
              <a:buClr>
                <a:srgbClr val="E38211"/>
              </a:buClr>
              <a:buFont typeface="Calibri"/>
              <a:buAutoNum type="arabicPeriod"/>
              <a:tabLst>
                <a:tab pos="290830" algn="l"/>
              </a:tabLst>
            </a:pPr>
            <a:r>
              <a:rPr sz="2200" spc="-10" dirty="0">
                <a:latin typeface="Calibri"/>
                <a:cs typeface="Calibri"/>
              </a:rPr>
              <a:t>Школьная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команда.</a:t>
            </a:r>
            <a:endParaRPr sz="2200">
              <a:latin typeface="Calibri"/>
              <a:cs typeface="Calibri"/>
            </a:endParaRPr>
          </a:p>
          <a:p>
            <a:pPr marL="12700" marR="5080" indent="278130">
              <a:lnSpc>
                <a:spcPts val="2380"/>
              </a:lnSpc>
              <a:spcBef>
                <a:spcPts val="1440"/>
              </a:spcBef>
              <a:buClr>
                <a:srgbClr val="E38211"/>
              </a:buClr>
              <a:buFont typeface="Calibri"/>
              <a:buAutoNum type="arabicPeriod"/>
              <a:tabLst>
                <a:tab pos="290830" algn="l"/>
              </a:tabLst>
            </a:pPr>
            <a:r>
              <a:rPr sz="2200" spc="-20" dirty="0">
                <a:latin typeface="Calibri"/>
                <a:cs typeface="Calibri"/>
              </a:rPr>
              <a:t>Методическое</a:t>
            </a:r>
            <a:r>
              <a:rPr sz="2200" spc="-10" dirty="0">
                <a:latin typeface="Calibri"/>
                <a:cs typeface="Calibri"/>
              </a:rPr>
              <a:t> сопровождение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педагогического состава.</a:t>
            </a:r>
            <a:endParaRPr sz="2200">
              <a:latin typeface="Calibri"/>
              <a:cs typeface="Calibri"/>
            </a:endParaRPr>
          </a:p>
          <a:p>
            <a:pPr marL="290830" indent="-278130">
              <a:lnSpc>
                <a:spcPct val="100000"/>
              </a:lnSpc>
              <a:spcBef>
                <a:spcPts val="1085"/>
              </a:spcBef>
              <a:buClr>
                <a:srgbClr val="E38211"/>
              </a:buClr>
              <a:buFont typeface="Calibri"/>
              <a:buAutoNum type="arabicPeriod"/>
              <a:tabLst>
                <a:tab pos="290830" algn="l"/>
              </a:tabLst>
            </a:pPr>
            <a:r>
              <a:rPr sz="2200" dirty="0">
                <a:latin typeface="Calibri"/>
                <a:cs typeface="Calibri"/>
              </a:rPr>
              <a:t>Система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наставничества.</a:t>
            </a:r>
            <a:endParaRPr sz="2200">
              <a:latin typeface="Calibri"/>
              <a:cs typeface="Calibri"/>
            </a:endParaRPr>
          </a:p>
          <a:p>
            <a:pPr marL="290830" indent="-278130">
              <a:lnSpc>
                <a:spcPct val="100000"/>
              </a:lnSpc>
              <a:spcBef>
                <a:spcPts val="1145"/>
              </a:spcBef>
              <a:buClr>
                <a:srgbClr val="E38211"/>
              </a:buClr>
              <a:buFont typeface="Calibri"/>
              <a:buAutoNum type="arabicPeriod"/>
              <a:tabLst>
                <a:tab pos="290830" algn="l"/>
              </a:tabLst>
            </a:pPr>
            <a:r>
              <a:rPr sz="2200" dirty="0">
                <a:latin typeface="Calibri"/>
                <a:cs typeface="Calibri"/>
              </a:rPr>
              <a:t>Участие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педагогов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конкурсном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движении.</a:t>
            </a:r>
            <a:endParaRPr sz="2200">
              <a:latin typeface="Calibri"/>
              <a:cs typeface="Calibri"/>
            </a:endParaRPr>
          </a:p>
          <a:p>
            <a:pPr marL="290830" indent="-278130">
              <a:lnSpc>
                <a:spcPct val="100000"/>
              </a:lnSpc>
              <a:spcBef>
                <a:spcPts val="1140"/>
              </a:spcBef>
              <a:buClr>
                <a:srgbClr val="E38211"/>
              </a:buClr>
              <a:buFont typeface="Calibri"/>
              <a:buAutoNum type="arabicPeriod"/>
              <a:tabLst>
                <a:tab pos="290830" algn="l"/>
              </a:tabLst>
            </a:pPr>
            <a:r>
              <a:rPr sz="2200" dirty="0">
                <a:latin typeface="Calibri"/>
                <a:cs typeface="Calibri"/>
              </a:rPr>
              <a:t>Единый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реестр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профессиональных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конкурсов.</a:t>
            </a:r>
            <a:endParaRPr sz="2200">
              <a:latin typeface="Calibri"/>
              <a:cs typeface="Calibri"/>
            </a:endParaRPr>
          </a:p>
          <a:p>
            <a:pPr marL="12700" marR="497840" indent="278130">
              <a:lnSpc>
                <a:spcPts val="2380"/>
              </a:lnSpc>
              <a:spcBef>
                <a:spcPts val="1425"/>
              </a:spcBef>
              <a:buClr>
                <a:srgbClr val="E38211"/>
              </a:buClr>
              <a:buFont typeface="Calibri"/>
              <a:buAutoNum type="arabicPeriod"/>
              <a:tabLst>
                <a:tab pos="290830" algn="l"/>
              </a:tabLst>
            </a:pPr>
            <a:r>
              <a:rPr sz="2200" dirty="0">
                <a:latin typeface="Calibri"/>
                <a:cs typeface="Calibri"/>
              </a:rPr>
              <a:t>Система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материального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нематериального стимулирования.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715" y="192023"/>
            <a:ext cx="11378565" cy="993775"/>
          </a:xfrm>
          <a:custGeom>
            <a:avLst/>
            <a:gdLst/>
            <a:ahLst/>
            <a:cxnLst/>
            <a:rect l="l" t="t" r="r" b="b"/>
            <a:pathLst>
              <a:path w="11378565" h="993775">
                <a:moveTo>
                  <a:pt x="11378184" y="0"/>
                </a:moveTo>
                <a:lnTo>
                  <a:pt x="0" y="0"/>
                </a:lnTo>
                <a:lnTo>
                  <a:pt x="0" y="993648"/>
                </a:lnTo>
                <a:lnTo>
                  <a:pt x="11378184" y="993648"/>
                </a:lnTo>
                <a:lnTo>
                  <a:pt x="11378184" y="0"/>
                </a:lnTo>
                <a:close/>
              </a:path>
            </a:pathLst>
          </a:custGeom>
          <a:solidFill>
            <a:srgbClr val="FAE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7598" y="1491437"/>
            <a:ext cx="11207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5F2C16"/>
                </a:solidFill>
                <a:latin typeface="Calibri"/>
                <a:cs typeface="Calibri"/>
              </a:rPr>
              <a:t>уровень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1832" y="1491437"/>
            <a:ext cx="16624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3045" algn="l"/>
              </a:tabLst>
            </a:pPr>
            <a:r>
              <a:rPr sz="2400" spc="-10" dirty="0">
                <a:latin typeface="Calibri"/>
                <a:cs typeface="Calibri"/>
              </a:rPr>
              <a:t>включает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5655" y="1491437"/>
            <a:ext cx="127254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5F2C16"/>
                </a:solidFill>
                <a:latin typeface="Calibri"/>
                <a:cs typeface="Calibri"/>
              </a:rPr>
              <a:t>Базовый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r>
              <a:rPr sz="2400" spc="-10" dirty="0">
                <a:latin typeface="Calibri"/>
                <a:cs typeface="Calibri"/>
              </a:rPr>
              <a:t>минимум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8577" y="1821307"/>
            <a:ext cx="1235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пакетных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5128" y="1821307"/>
            <a:ext cx="1205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решений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655" y="2150490"/>
            <a:ext cx="1896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качественного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9411" y="2150490"/>
            <a:ext cx="238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образовательного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8609" y="1491437"/>
            <a:ext cx="2706370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44780" marR="5080" indent="-132715" algn="r">
              <a:lnSpc>
                <a:spcPct val="90100"/>
              </a:lnSpc>
              <a:spcBef>
                <a:spcPts val="385"/>
              </a:spcBef>
              <a:tabLst>
                <a:tab pos="870585" algn="l"/>
                <a:tab pos="1010285" algn="l"/>
                <a:tab pos="1941830" algn="l"/>
              </a:tabLst>
            </a:pPr>
            <a:r>
              <a:rPr sz="2400" spc="-20" dirty="0">
                <a:latin typeface="Calibri"/>
                <a:cs typeface="Calibri"/>
              </a:rPr>
              <a:t>себя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необходимый для</a:t>
            </a:r>
            <a:r>
              <a:rPr sz="2400" dirty="0">
                <a:latin typeface="Calibri"/>
                <a:cs typeface="Calibri"/>
              </a:rPr>
              <a:t>		</a:t>
            </a:r>
            <a:r>
              <a:rPr sz="2400" spc="-10" dirty="0">
                <a:latin typeface="Calibri"/>
                <a:cs typeface="Calibri"/>
              </a:rPr>
              <a:t>обеспечения процесса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655" y="2338389"/>
            <a:ext cx="7399655" cy="104013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400" spc="-10" dirty="0">
                <a:latin typeface="Calibri"/>
                <a:cs typeface="Calibri"/>
              </a:rPr>
              <a:t>образовательной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организации.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  <a:tabLst>
                <a:tab pos="1363980" algn="l"/>
                <a:tab pos="2653665" algn="l"/>
                <a:tab pos="4584700" algn="l"/>
                <a:tab pos="5555615" algn="l"/>
              </a:tabLst>
            </a:pPr>
            <a:r>
              <a:rPr sz="2400" b="1" spc="-10" dirty="0">
                <a:solidFill>
                  <a:srgbClr val="5F2C16"/>
                </a:solidFill>
                <a:latin typeface="Calibri"/>
                <a:cs typeface="Calibri"/>
              </a:rPr>
              <a:t>Средний</a:t>
            </a:r>
            <a:r>
              <a:rPr sz="2400" b="1" dirty="0">
                <a:solidFill>
                  <a:srgbClr val="5F2C16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5F2C16"/>
                </a:solidFill>
                <a:latin typeface="Calibri"/>
                <a:cs typeface="Calibri"/>
              </a:rPr>
              <a:t>уровень</a:t>
            </a:r>
            <a:r>
              <a:rPr sz="2400" b="1" dirty="0">
                <a:solidFill>
                  <a:srgbClr val="5F2C16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представляет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собой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расширенный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655" y="3316604"/>
            <a:ext cx="7397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комплекс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условий,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позволяющий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обеспечить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освоение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655" y="3974972"/>
            <a:ext cx="6813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3100" algn="l"/>
                <a:tab pos="2525395" algn="l"/>
                <a:tab pos="4264660" algn="l"/>
                <a:tab pos="4871085" algn="l"/>
              </a:tabLst>
            </a:pPr>
            <a:r>
              <a:rPr sz="2400" spc="-10" dirty="0">
                <a:latin typeface="Calibri"/>
                <a:cs typeface="Calibri"/>
              </a:rPr>
              <a:t>мотивацию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обучению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вовлеченность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655" y="3645789"/>
            <a:ext cx="740092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735"/>
              </a:lnSpc>
              <a:spcBef>
                <a:spcPts val="100"/>
              </a:spcBef>
              <a:tabLst>
                <a:tab pos="2308860" algn="l"/>
                <a:tab pos="3714115" algn="l"/>
                <a:tab pos="4181475" algn="l"/>
                <a:tab pos="5549265" algn="l"/>
                <a:tab pos="7077709" algn="l"/>
              </a:tabLst>
            </a:pPr>
            <a:r>
              <a:rPr sz="2400" spc="-10" dirty="0">
                <a:latin typeface="Calibri"/>
                <a:cs typeface="Calibri"/>
              </a:rPr>
              <a:t>обучающимися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навыков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умений,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повысить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их</a:t>
            </a:r>
            <a:endParaRPr sz="2400">
              <a:latin typeface="Calibri"/>
              <a:cs typeface="Calibri"/>
            </a:endParaRPr>
          </a:p>
          <a:p>
            <a:pPr marR="5715" algn="r">
              <a:lnSpc>
                <a:spcPts val="2735"/>
              </a:lnSpc>
            </a:pPr>
            <a:r>
              <a:rPr sz="2400" spc="-5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655" y="4161658"/>
            <a:ext cx="7400290" cy="169989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20"/>
              </a:spcBef>
            </a:pPr>
            <a:r>
              <a:rPr sz="2400" dirty="0">
                <a:latin typeface="Calibri"/>
                <a:cs typeface="Calibri"/>
              </a:rPr>
              <a:t>образовательный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процесс.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450"/>
              </a:spcBef>
            </a:pPr>
            <a:r>
              <a:rPr sz="2400" b="1" dirty="0">
                <a:solidFill>
                  <a:srgbClr val="5F2C16"/>
                </a:solidFill>
                <a:latin typeface="Calibri"/>
                <a:cs typeface="Calibri"/>
              </a:rPr>
              <a:t>Полный</a:t>
            </a:r>
            <a:r>
              <a:rPr sz="2400" b="1" spc="195" dirty="0">
                <a:solidFill>
                  <a:srgbClr val="5F2C16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5F2C16"/>
                </a:solidFill>
                <a:latin typeface="Calibri"/>
                <a:cs typeface="Calibri"/>
              </a:rPr>
              <a:t>(эталонный)</a:t>
            </a:r>
            <a:r>
              <a:rPr sz="2400" b="1" spc="200" dirty="0">
                <a:solidFill>
                  <a:srgbClr val="5F2C16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5F2C16"/>
                </a:solidFill>
                <a:latin typeface="Calibri"/>
                <a:cs typeface="Calibri"/>
              </a:rPr>
              <a:t>уровень</a:t>
            </a:r>
            <a:r>
              <a:rPr sz="2400" b="1" spc="200" dirty="0">
                <a:solidFill>
                  <a:srgbClr val="5F2C16"/>
                </a:solidFill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включает</a:t>
            </a:r>
            <a:r>
              <a:rPr sz="2400" spc="19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204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себя</a:t>
            </a:r>
            <a:r>
              <a:rPr sz="2400" spc="200" dirty="0">
                <a:latin typeface="Calibri"/>
                <a:cs typeface="Calibri"/>
              </a:rPr>
              <a:t>  </a:t>
            </a:r>
            <a:r>
              <a:rPr sz="2400" spc="-25" dirty="0">
                <a:latin typeface="Calibri"/>
                <a:cs typeface="Calibri"/>
              </a:rPr>
              <a:t>все </a:t>
            </a:r>
            <a:r>
              <a:rPr sz="2400" dirty="0">
                <a:latin typeface="Calibri"/>
                <a:cs typeface="Calibri"/>
              </a:rPr>
              <a:t>доступные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инструменты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для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реализации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всех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успешных </a:t>
            </a:r>
            <a:r>
              <a:rPr sz="2400" dirty="0">
                <a:latin typeface="Calibri"/>
                <a:cs typeface="Calibri"/>
              </a:rPr>
              <a:t>практик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системы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образования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Российской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Федерации.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95"/>
              </a:spcBef>
            </a:pPr>
            <a:r>
              <a:rPr dirty="0"/>
              <a:t>Уровни</a:t>
            </a:r>
            <a:r>
              <a:rPr spc="-110" dirty="0"/>
              <a:t> </a:t>
            </a:r>
            <a:r>
              <a:rPr dirty="0"/>
              <a:t>освоения</a:t>
            </a:r>
            <a:r>
              <a:rPr spc="-110" dirty="0"/>
              <a:t> </a:t>
            </a:r>
            <a:r>
              <a:rPr spc="-10" dirty="0"/>
              <a:t>модели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8570976" y="4572"/>
            <a:ext cx="3621404" cy="6853555"/>
            <a:chOff x="8570976" y="4572"/>
            <a:chExt cx="3621404" cy="685355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0976" y="4572"/>
              <a:ext cx="3517391" cy="36454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1852" y="3390899"/>
              <a:ext cx="3470148" cy="34670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9644"/>
            <a:ext cx="12192000" cy="6143625"/>
            <a:chOff x="0" y="199644"/>
            <a:chExt cx="12192000" cy="6143625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9644"/>
              <a:ext cx="12191999" cy="61432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247" y="216408"/>
            <a:ext cx="12113260" cy="5927090"/>
            <a:chOff x="79247" y="216408"/>
            <a:chExt cx="12113260" cy="5927090"/>
          </a:xfrm>
        </p:grpSpPr>
        <p:sp>
          <p:nvSpPr>
            <p:cNvPr id="3" name="object 3"/>
            <p:cNvSpPr/>
            <p:nvPr/>
          </p:nvSpPr>
          <p:spPr>
            <a:xfrm>
              <a:off x="1193292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7" y="216408"/>
              <a:ext cx="12112752" cy="5926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59" y="67056"/>
            <a:ext cx="11131550" cy="6261100"/>
            <a:chOff x="365759" y="67056"/>
            <a:chExt cx="11131550" cy="6261100"/>
          </a:xfrm>
        </p:grpSpPr>
        <p:sp>
          <p:nvSpPr>
            <p:cNvPr id="3" name="object 3"/>
            <p:cNvSpPr/>
            <p:nvPr/>
          </p:nvSpPr>
          <p:spPr>
            <a:xfrm>
              <a:off x="1193292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" y="67056"/>
              <a:ext cx="11131296" cy="62605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59" y="7620"/>
            <a:ext cx="11826240" cy="6318885"/>
            <a:chOff x="365759" y="7620"/>
            <a:chExt cx="11826240" cy="6318885"/>
          </a:xfrm>
        </p:grpSpPr>
        <p:sp>
          <p:nvSpPr>
            <p:cNvPr id="3" name="object 3"/>
            <p:cNvSpPr/>
            <p:nvPr/>
          </p:nvSpPr>
          <p:spPr>
            <a:xfrm>
              <a:off x="1193292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" y="7620"/>
              <a:ext cx="11826240" cy="6318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41745"/>
            <a:chOff x="0" y="0"/>
            <a:chExt cx="12192000" cy="6341745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3413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321563"/>
            <a:ext cx="11470005" cy="1917700"/>
          </a:xfrm>
          <a:prstGeom prst="rect">
            <a:avLst/>
          </a:prstGeom>
          <a:solidFill>
            <a:srgbClr val="FAE5CD"/>
          </a:solidFill>
        </p:spPr>
        <p:txBody>
          <a:bodyPr vert="horz" wrap="square" lIns="0" tIns="387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5"/>
              </a:spcBef>
            </a:pPr>
            <a:endParaRPr sz="2000">
              <a:latin typeface="Times New Roman"/>
              <a:cs typeface="Times New Roman"/>
            </a:endParaRPr>
          </a:p>
          <a:p>
            <a:pPr marR="76835" algn="ctr">
              <a:lnSpc>
                <a:spcPct val="100000"/>
              </a:lnSpc>
            </a:pP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Проект</a:t>
            </a:r>
            <a:r>
              <a:rPr sz="2000" spc="-5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«Школа</a:t>
            </a:r>
            <a:r>
              <a:rPr sz="2000" spc="-3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Минпросвещения</a:t>
            </a:r>
            <a:r>
              <a:rPr sz="2000" spc="-6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724109"/>
                </a:solidFill>
                <a:latin typeface="Arial Black"/>
                <a:cs typeface="Arial Black"/>
              </a:rPr>
              <a:t>России»</a:t>
            </a:r>
            <a:endParaRPr sz="2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предполагает</a:t>
            </a:r>
            <a:r>
              <a:rPr sz="2000" spc="-5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создание</a:t>
            </a:r>
            <a:r>
              <a:rPr sz="2000" spc="-7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эталонной</a:t>
            </a:r>
            <a:r>
              <a:rPr sz="2000" spc="-65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модели</a:t>
            </a:r>
            <a:r>
              <a:rPr sz="2000" spc="-75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724109"/>
                </a:solidFill>
                <a:latin typeface="Arial Black"/>
                <a:cs typeface="Arial Black"/>
              </a:rPr>
              <a:t>школы.</a:t>
            </a:r>
            <a:endParaRPr sz="2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Реализация</a:t>
            </a:r>
            <a:r>
              <a:rPr sz="2000" spc="-55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такой</a:t>
            </a:r>
            <a:r>
              <a:rPr sz="2000" spc="-55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модели</a:t>
            </a:r>
            <a:r>
              <a:rPr sz="2000" spc="-55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должна</a:t>
            </a:r>
            <a:r>
              <a:rPr sz="2000" spc="-6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обеспечить</a:t>
            </a:r>
            <a:r>
              <a:rPr sz="2000" spc="-5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доступность</a:t>
            </a:r>
            <a:r>
              <a:rPr sz="2000" spc="-5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724109"/>
                </a:solidFill>
                <a:latin typeface="Arial Black"/>
                <a:cs typeface="Arial Black"/>
              </a:rPr>
              <a:t>качественного</a:t>
            </a:r>
            <a:endParaRPr sz="2000">
              <a:latin typeface="Arial Black"/>
              <a:cs typeface="Arial Black"/>
            </a:endParaRPr>
          </a:p>
          <a:p>
            <a:pPr marR="79375" algn="ctr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724109"/>
                </a:solidFill>
                <a:latin typeface="Arial Black"/>
                <a:cs typeface="Arial Black"/>
              </a:rPr>
              <a:t>образования</a:t>
            </a:r>
            <a:r>
              <a:rPr sz="1800" spc="1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и</a:t>
            </a:r>
            <a:r>
              <a:rPr sz="2000" spc="-7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предоставить</a:t>
            </a:r>
            <a:r>
              <a:rPr sz="2000" spc="-7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всем</a:t>
            </a:r>
            <a:r>
              <a:rPr sz="2000" spc="-8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обучающихся</a:t>
            </a:r>
            <a:r>
              <a:rPr sz="2000" spc="-6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724109"/>
                </a:solidFill>
                <a:latin typeface="Arial Black"/>
                <a:cs typeface="Arial Black"/>
              </a:rPr>
              <a:t>равные</a:t>
            </a:r>
            <a:r>
              <a:rPr sz="2000" spc="-80" dirty="0">
                <a:solidFill>
                  <a:srgbClr val="724109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724109"/>
                </a:solidFill>
                <a:latin typeface="Arial Black"/>
                <a:cs typeface="Arial Black"/>
              </a:rPr>
              <a:t>возможности.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932" y="2635123"/>
            <a:ext cx="10542905" cy="31134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z="2800" dirty="0">
                <a:latin typeface="Calibri"/>
                <a:cs typeface="Calibri"/>
              </a:rPr>
              <a:t>В</a:t>
            </a:r>
            <a:r>
              <a:rPr sz="2800" spc="6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соответствии</a:t>
            </a:r>
            <a:r>
              <a:rPr sz="2800" spc="6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6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разработанной</a:t>
            </a:r>
            <a:r>
              <a:rPr sz="2800" spc="6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концепцией</a:t>
            </a:r>
            <a:r>
              <a:rPr sz="2800" spc="6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6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развитии</a:t>
            </a:r>
            <a:r>
              <a:rPr sz="2800" spc="6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единого </a:t>
            </a:r>
            <a:r>
              <a:rPr sz="2800" dirty="0">
                <a:latin typeface="Calibri"/>
                <a:cs typeface="Calibri"/>
              </a:rPr>
              <a:t>образовательного</a:t>
            </a:r>
            <a:r>
              <a:rPr sz="2800" spc="21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пространства</a:t>
            </a:r>
            <a:r>
              <a:rPr sz="2800" spc="22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выделяются</a:t>
            </a:r>
            <a:r>
              <a:rPr sz="2800" spc="22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пять</a:t>
            </a:r>
            <a:r>
              <a:rPr sz="2800" spc="215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магистральных направлений.</a:t>
            </a:r>
            <a:endParaRPr sz="2800">
              <a:latin typeface="Calibri"/>
              <a:cs typeface="Calibri"/>
            </a:endParaRPr>
          </a:p>
          <a:p>
            <a:pPr marL="12700" marR="6350" algn="just">
              <a:lnSpc>
                <a:spcPts val="3020"/>
              </a:lnSpc>
              <a:spcBef>
                <a:spcPts val="1450"/>
              </a:spcBef>
            </a:pPr>
            <a:r>
              <a:rPr sz="2800" dirty="0">
                <a:latin typeface="Calibri"/>
                <a:cs typeface="Calibri"/>
              </a:rPr>
              <a:t>В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центре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каждого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из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них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стоит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ученик: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знание,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здоровье,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творчество, </a:t>
            </a:r>
            <a:r>
              <a:rPr sz="2800" dirty="0">
                <a:latin typeface="Calibri"/>
                <a:cs typeface="Calibri"/>
              </a:rPr>
              <a:t>воспитание,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профориентация.</a:t>
            </a:r>
            <a:endParaRPr sz="2800">
              <a:latin typeface="Calibri"/>
              <a:cs typeface="Calibri"/>
            </a:endParaRPr>
          </a:p>
          <a:p>
            <a:pPr marL="12700" marR="6350" algn="just">
              <a:lnSpc>
                <a:spcPts val="3020"/>
              </a:lnSpc>
              <a:spcBef>
                <a:spcPts val="1420"/>
              </a:spcBef>
            </a:pPr>
            <a:r>
              <a:rPr sz="2800" dirty="0">
                <a:latin typeface="Calibri"/>
                <a:cs typeface="Calibri"/>
              </a:rPr>
              <a:t>Эти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направления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дополняются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ещё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тремя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составляющими: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учитель, школьный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климат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образовательная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среда.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7044" y="1367129"/>
            <a:ext cx="8648065" cy="46964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59385" indent="-146685">
              <a:lnSpc>
                <a:spcPct val="100000"/>
              </a:lnSpc>
              <a:spcBef>
                <a:spcPts val="890"/>
              </a:spcBef>
              <a:buClr>
                <a:srgbClr val="E38211"/>
              </a:buClr>
              <a:buFont typeface="Wingdings"/>
              <a:buChar char=""/>
              <a:tabLst>
                <a:tab pos="159385" algn="l"/>
              </a:tabLst>
            </a:pPr>
            <a:r>
              <a:rPr sz="1700" dirty="0">
                <a:latin typeface="Calibri"/>
                <a:cs typeface="Calibri"/>
              </a:rPr>
              <a:t>Единые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примерные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рабочие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программы,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единое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календарно-тематическое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планирование.</a:t>
            </a:r>
            <a:endParaRPr sz="170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790"/>
              </a:spcBef>
              <a:buClr>
                <a:srgbClr val="E38211"/>
              </a:buClr>
              <a:buFont typeface="Wingdings"/>
              <a:buChar char=""/>
              <a:tabLst>
                <a:tab pos="159385" algn="l"/>
              </a:tabLst>
            </a:pPr>
            <a:r>
              <a:rPr sz="1700" dirty="0">
                <a:latin typeface="Calibri"/>
                <a:cs typeface="Calibri"/>
              </a:rPr>
              <a:t>Единые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подходы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к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составлению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расписания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уроков.</a:t>
            </a:r>
            <a:endParaRPr sz="17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795"/>
              </a:spcBef>
              <a:buClr>
                <a:srgbClr val="E38211"/>
              </a:buClr>
              <a:buFont typeface="Wingdings"/>
              <a:buChar char=""/>
              <a:tabLst>
                <a:tab pos="160020" algn="l"/>
              </a:tabLst>
            </a:pPr>
            <a:r>
              <a:rPr sz="1700" dirty="0">
                <a:latin typeface="Calibri"/>
                <a:cs typeface="Calibri"/>
              </a:rPr>
              <a:t>Объективная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внутришкольная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система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оценивания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(в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том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числе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ВПР).</a:t>
            </a:r>
            <a:endParaRPr sz="170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780"/>
              </a:spcBef>
              <a:buClr>
                <a:srgbClr val="E38211"/>
              </a:buClr>
              <a:buFont typeface="Wingdings"/>
              <a:buChar char=""/>
              <a:tabLst>
                <a:tab pos="159385" algn="l"/>
              </a:tabLst>
            </a:pPr>
            <a:r>
              <a:rPr sz="1700" dirty="0">
                <a:latin typeface="Calibri"/>
                <a:cs typeface="Calibri"/>
              </a:rPr>
              <a:t>Единые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рекомендации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по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контрольным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работам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домашним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заданиям.</a:t>
            </a:r>
            <a:endParaRPr sz="170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795"/>
              </a:spcBef>
              <a:buClr>
                <a:srgbClr val="E38211"/>
              </a:buClr>
              <a:buFont typeface="Wingdings"/>
              <a:buChar char=""/>
              <a:tabLst>
                <a:tab pos="159385" algn="l"/>
              </a:tabLst>
            </a:pPr>
            <a:r>
              <a:rPr sz="1700" dirty="0">
                <a:latin typeface="Calibri"/>
                <a:cs typeface="Calibri"/>
              </a:rPr>
              <a:t>Единая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линейка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учебников.</a:t>
            </a:r>
            <a:endParaRPr sz="170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790"/>
              </a:spcBef>
              <a:buClr>
                <a:srgbClr val="E38211"/>
              </a:buClr>
              <a:buFont typeface="Wingdings"/>
              <a:buChar char=""/>
              <a:tabLst>
                <a:tab pos="159385" algn="l"/>
              </a:tabLst>
            </a:pPr>
            <a:r>
              <a:rPr sz="1700" dirty="0">
                <a:latin typeface="Calibri"/>
                <a:cs typeface="Calibri"/>
              </a:rPr>
              <a:t>Примерные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углубленные </a:t>
            </a:r>
            <a:r>
              <a:rPr sz="1700" dirty="0">
                <a:latin typeface="Calibri"/>
                <a:cs typeface="Calibri"/>
              </a:rPr>
              <a:t>программы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(с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7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класса).</a:t>
            </a:r>
            <a:endParaRPr sz="170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780"/>
              </a:spcBef>
              <a:buClr>
                <a:srgbClr val="E38211"/>
              </a:buClr>
              <a:buFont typeface="Wingdings"/>
              <a:buChar char=""/>
              <a:tabLst>
                <a:tab pos="159385" algn="l"/>
              </a:tabLst>
            </a:pPr>
            <a:r>
              <a:rPr sz="1700" dirty="0">
                <a:latin typeface="Calibri"/>
                <a:cs typeface="Calibri"/>
              </a:rPr>
              <a:t>Внеурочная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деятельность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(10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часов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рекомендованных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курсов).</a:t>
            </a:r>
            <a:endParaRPr sz="170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795"/>
              </a:spcBef>
              <a:buClr>
                <a:srgbClr val="E38211"/>
              </a:buClr>
              <a:buFont typeface="Wingdings"/>
              <a:buChar char=""/>
              <a:tabLst>
                <a:tab pos="159385" algn="l"/>
              </a:tabLst>
            </a:pPr>
            <a:r>
              <a:rPr sz="1700" dirty="0">
                <a:latin typeface="Calibri"/>
                <a:cs typeface="Calibri"/>
              </a:rPr>
              <a:t>Проектная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исследовательская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деятельность.</a:t>
            </a:r>
            <a:endParaRPr sz="170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790"/>
              </a:spcBef>
              <a:buClr>
                <a:srgbClr val="E38211"/>
              </a:buClr>
              <a:buFont typeface="Wingdings"/>
              <a:buChar char=""/>
              <a:tabLst>
                <a:tab pos="159385" algn="l"/>
              </a:tabLst>
            </a:pPr>
            <a:r>
              <a:rPr sz="1700" dirty="0">
                <a:latin typeface="Calibri"/>
                <a:cs typeface="Calibri"/>
              </a:rPr>
              <a:t>Сетевая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форма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обучения.</a:t>
            </a:r>
            <a:endParaRPr sz="170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780"/>
              </a:spcBef>
              <a:buClr>
                <a:srgbClr val="E38211"/>
              </a:buClr>
              <a:buFont typeface="Wingdings"/>
              <a:buChar char=""/>
              <a:tabLst>
                <a:tab pos="159385" algn="l"/>
              </a:tabLst>
            </a:pPr>
            <a:r>
              <a:rPr sz="1700" spc="-10" dirty="0">
                <a:latin typeface="Calibri"/>
                <a:cs typeface="Calibri"/>
              </a:rPr>
              <a:t>Наставничество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(поддержка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молодых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учителей).</a:t>
            </a:r>
            <a:endParaRPr sz="170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795"/>
              </a:spcBef>
              <a:buClr>
                <a:srgbClr val="E38211"/>
              </a:buClr>
              <a:buFont typeface="Wingdings"/>
              <a:buChar char=""/>
              <a:tabLst>
                <a:tab pos="159385" algn="l"/>
              </a:tabLst>
            </a:pPr>
            <a:r>
              <a:rPr sz="1700" dirty="0">
                <a:latin typeface="Calibri"/>
                <a:cs typeface="Calibri"/>
              </a:rPr>
              <a:t>Специалисты</a:t>
            </a:r>
            <a:r>
              <a:rPr sz="1700" spc="-20" dirty="0">
                <a:latin typeface="Calibri"/>
                <a:cs typeface="Calibri"/>
              </a:rPr>
              <a:t> (психолог,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мед.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сестра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др.).</a:t>
            </a:r>
            <a:endParaRPr sz="170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795"/>
              </a:spcBef>
              <a:buClr>
                <a:srgbClr val="E38211"/>
              </a:buClr>
              <a:buFont typeface="Wingdings"/>
              <a:buChar char=""/>
              <a:tabLst>
                <a:tab pos="159385" algn="l"/>
              </a:tabLst>
            </a:pPr>
            <a:r>
              <a:rPr sz="1700" spc="-10" dirty="0">
                <a:latin typeface="Calibri"/>
                <a:cs typeface="Calibri"/>
              </a:rPr>
              <a:t>Методическая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служба.</a:t>
            </a:r>
            <a:endParaRPr sz="170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780"/>
              </a:spcBef>
              <a:buClr>
                <a:srgbClr val="E38211"/>
              </a:buClr>
              <a:buFont typeface="Wingdings"/>
              <a:buChar char=""/>
              <a:tabLst>
                <a:tab pos="159385" algn="l"/>
              </a:tabLst>
            </a:pPr>
            <a:r>
              <a:rPr sz="1700" spc="-10" dirty="0">
                <a:latin typeface="Calibri"/>
                <a:cs typeface="Calibri"/>
              </a:rPr>
              <a:t>Библиотека/медиацентр.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623" y="256031"/>
            <a:ext cx="11470005" cy="992505"/>
          </a:xfrm>
          <a:prstGeom prst="rect">
            <a:avLst/>
          </a:prstGeom>
          <a:solidFill>
            <a:srgbClr val="FAE5CD"/>
          </a:solidFill>
        </p:spPr>
        <p:txBody>
          <a:bodyPr vert="horz" wrap="square" lIns="0" tIns="260985" rIns="0" bIns="0" rtlCol="0">
            <a:spAutoFit/>
          </a:bodyPr>
          <a:lstStyle/>
          <a:p>
            <a:pPr marR="84455" algn="ctr">
              <a:lnSpc>
                <a:spcPct val="100000"/>
              </a:lnSpc>
              <a:spcBef>
                <a:spcPts val="2055"/>
              </a:spcBef>
            </a:pPr>
            <a:r>
              <a:rPr dirty="0"/>
              <a:t>Знание:</a:t>
            </a:r>
            <a:r>
              <a:rPr spc="-25" dirty="0"/>
              <a:t> </a:t>
            </a:r>
            <a:r>
              <a:rPr dirty="0"/>
              <a:t>качество</a:t>
            </a:r>
            <a:r>
              <a:rPr spc="-30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10" dirty="0"/>
              <a:t>объективность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8440" y="3369564"/>
            <a:ext cx="2809847" cy="2316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814" y="1216508"/>
            <a:ext cx="5217160" cy="431990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500"/>
              </a:spcBef>
              <a:buClr>
                <a:srgbClr val="E38211"/>
              </a:buClr>
              <a:buFont typeface="Wingdings"/>
              <a:buChar char=""/>
              <a:tabLst>
                <a:tab pos="184150" algn="l"/>
              </a:tabLst>
            </a:pPr>
            <a:r>
              <a:rPr sz="2000" dirty="0">
                <a:latin typeface="Calibri"/>
                <a:cs typeface="Calibri"/>
              </a:rPr>
              <a:t>Рабочая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программа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воспитания.</a:t>
            </a:r>
            <a:endParaRPr sz="20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405"/>
              </a:spcBef>
              <a:buClr>
                <a:srgbClr val="E38211"/>
              </a:buClr>
              <a:buFont typeface="Wingdings"/>
              <a:buChar char=""/>
              <a:tabLst>
                <a:tab pos="184150" algn="l"/>
              </a:tabLst>
            </a:pPr>
            <a:r>
              <a:rPr sz="2000" dirty="0">
                <a:latin typeface="Calibri"/>
                <a:cs typeface="Calibri"/>
              </a:rPr>
              <a:t>Календарный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план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воспитательной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работы.</a:t>
            </a:r>
            <a:endParaRPr sz="20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395"/>
              </a:spcBef>
              <a:buClr>
                <a:srgbClr val="E38211"/>
              </a:buClr>
              <a:buFont typeface="Wingdings"/>
              <a:buChar char=""/>
              <a:tabLst>
                <a:tab pos="184150" algn="l"/>
              </a:tabLst>
            </a:pPr>
            <a:r>
              <a:rPr sz="2000" dirty="0">
                <a:latin typeface="Calibri"/>
                <a:cs typeface="Calibri"/>
              </a:rPr>
              <a:t>Советник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воспитанию.</a:t>
            </a:r>
            <a:endParaRPr sz="20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405"/>
              </a:spcBef>
              <a:buClr>
                <a:srgbClr val="E38211"/>
              </a:buClr>
              <a:buFont typeface="Wingdings"/>
              <a:buChar char=""/>
              <a:tabLst>
                <a:tab pos="184150" algn="l"/>
              </a:tabLst>
            </a:pPr>
            <a:r>
              <a:rPr sz="2000" dirty="0">
                <a:latin typeface="Calibri"/>
                <a:cs typeface="Calibri"/>
              </a:rPr>
              <a:t>Штаб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воспитательной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работы.</a:t>
            </a:r>
            <a:endParaRPr sz="2000">
              <a:latin typeface="Calibri"/>
              <a:cs typeface="Calibri"/>
            </a:endParaRPr>
          </a:p>
          <a:p>
            <a:pPr marL="103505" marR="5080" indent="-91440">
              <a:lnSpc>
                <a:spcPct val="100000"/>
              </a:lnSpc>
              <a:spcBef>
                <a:spcPts val="1405"/>
              </a:spcBef>
              <a:buClr>
                <a:srgbClr val="E38211"/>
              </a:buClr>
              <a:buFont typeface="Wingdings"/>
              <a:buChar char=""/>
              <a:tabLst>
                <a:tab pos="103505" algn="l"/>
                <a:tab pos="185420" algn="l"/>
                <a:tab pos="1162685" algn="l"/>
                <a:tab pos="2254250" algn="l"/>
                <a:tab pos="2518410" algn="l"/>
                <a:tab pos="3409950" algn="l"/>
                <a:tab pos="3663950" algn="l"/>
              </a:tabLst>
            </a:pPr>
            <a:r>
              <a:rPr sz="2000" spc="-10" dirty="0">
                <a:latin typeface="Calibri"/>
                <a:cs typeface="Calibri"/>
              </a:rPr>
              <a:t>	Единые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подходы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работе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родительским </a:t>
            </a:r>
            <a:r>
              <a:rPr sz="2000" spc="-10" dirty="0">
                <a:latin typeface="Calibri"/>
                <a:cs typeface="Calibri"/>
              </a:rPr>
              <a:t>сообществом.</a:t>
            </a:r>
            <a:endParaRPr sz="2000">
              <a:latin typeface="Calibri"/>
              <a:cs typeface="Calibri"/>
            </a:endParaRPr>
          </a:p>
          <a:p>
            <a:pPr marL="103505" marR="5715" indent="-91440">
              <a:lnSpc>
                <a:spcPct val="100000"/>
              </a:lnSpc>
              <a:spcBef>
                <a:spcPts val="1395"/>
              </a:spcBef>
              <a:buClr>
                <a:srgbClr val="E38211"/>
              </a:buClr>
              <a:buFont typeface="Wingdings"/>
              <a:buChar char=""/>
              <a:tabLst>
                <a:tab pos="103505" algn="l"/>
                <a:tab pos="185420" algn="l"/>
                <a:tab pos="1381125" algn="l"/>
                <a:tab pos="2489200" algn="l"/>
              </a:tabLst>
            </a:pPr>
            <a:r>
              <a:rPr sz="2000" spc="-10" dirty="0">
                <a:latin typeface="Calibri"/>
                <a:cs typeface="Calibri"/>
              </a:rPr>
              <a:t>	Комната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детских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инициатив/ученического самоуправления.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400"/>
              </a:spcBef>
              <a:buClr>
                <a:srgbClr val="E38211"/>
              </a:buClr>
              <a:buFont typeface="Wingdings"/>
              <a:buChar char=""/>
              <a:tabLst>
                <a:tab pos="299085" algn="l"/>
                <a:tab pos="2352040" algn="l"/>
                <a:tab pos="3778885" algn="l"/>
                <a:tab pos="4659630" algn="l"/>
              </a:tabLst>
            </a:pP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Государственная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символика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(флаг,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герб,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гимн).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814" y="5688279"/>
            <a:ext cx="3511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38211"/>
              </a:buClr>
              <a:buFont typeface="Wingdings"/>
              <a:buChar char=""/>
              <a:tabLst>
                <a:tab pos="184150" algn="l"/>
              </a:tabLst>
            </a:pP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Ученическое</a:t>
            </a:r>
            <a:r>
              <a:rPr sz="200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самоуправление.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4715" y="192023"/>
            <a:ext cx="9273540" cy="993775"/>
          </a:xfrm>
          <a:custGeom>
            <a:avLst/>
            <a:gdLst/>
            <a:ahLst/>
            <a:cxnLst/>
            <a:rect l="l" t="t" r="r" b="b"/>
            <a:pathLst>
              <a:path w="9273540" h="993775">
                <a:moveTo>
                  <a:pt x="9273540" y="0"/>
                </a:moveTo>
                <a:lnTo>
                  <a:pt x="0" y="0"/>
                </a:lnTo>
                <a:lnTo>
                  <a:pt x="0" y="993648"/>
                </a:lnTo>
                <a:lnTo>
                  <a:pt x="9273540" y="993648"/>
                </a:lnTo>
                <a:lnTo>
                  <a:pt x="9273540" y="0"/>
                </a:lnTo>
                <a:close/>
              </a:path>
            </a:pathLst>
          </a:custGeom>
          <a:solidFill>
            <a:srgbClr val="FAE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Воспитание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80072" y="3136519"/>
            <a:ext cx="142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E38211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6584" y="3136519"/>
            <a:ext cx="4724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04900" algn="l"/>
                <a:tab pos="1458595" algn="l"/>
                <a:tab pos="3105150" algn="l"/>
              </a:tabLst>
            </a:pP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Детские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3F3F3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молодежные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общественные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6584" y="3441319"/>
            <a:ext cx="4726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7985" algn="l"/>
                <a:tab pos="2481580" algn="l"/>
                <a:tab pos="3770629" algn="l"/>
              </a:tabLst>
            </a:pP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объединения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(РДШ,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Юнармия,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Большая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6584" y="3746119"/>
            <a:ext cx="2940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перемена,</a:t>
            </a:r>
            <a:r>
              <a:rPr sz="2000" spc="-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Орлята</a:t>
            </a:r>
            <a:r>
              <a:rPr sz="2000" spc="-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России).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80072" y="4228922"/>
            <a:ext cx="5013960" cy="190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105"/>
              </a:spcBef>
              <a:buClr>
                <a:srgbClr val="E38211"/>
              </a:buClr>
              <a:buFont typeface="Wingdings"/>
              <a:buChar char=""/>
              <a:tabLst>
                <a:tab pos="186055" algn="l"/>
                <a:tab pos="1740535" algn="l"/>
                <a:tab pos="3422015" algn="l"/>
                <a:tab pos="3834765" algn="l"/>
              </a:tabLst>
            </a:pP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Программы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краеведения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3F3F3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школьного</a:t>
            </a:r>
            <a:endParaRPr sz="20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</a:pP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туризма.</a:t>
            </a:r>
            <a:endParaRPr sz="2000">
              <a:latin typeface="Calibri"/>
              <a:cs typeface="Calibri"/>
            </a:endParaRPr>
          </a:p>
          <a:p>
            <a:pPr marL="104139" marR="5080" indent="-91440">
              <a:lnSpc>
                <a:spcPct val="100000"/>
              </a:lnSpc>
              <a:spcBef>
                <a:spcPts val="1395"/>
              </a:spcBef>
              <a:buClr>
                <a:srgbClr val="E38211"/>
              </a:buClr>
              <a:buFont typeface="Wingdings"/>
              <a:buChar char=""/>
              <a:tabLst>
                <a:tab pos="104139" algn="l"/>
                <a:tab pos="186055" algn="l"/>
                <a:tab pos="1615440" algn="l"/>
                <a:tab pos="3321050" algn="l"/>
              </a:tabLst>
            </a:pP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	Повышение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квалификации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педагогических 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работников</a:t>
            </a:r>
            <a:r>
              <a:rPr sz="2000" spc="-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в</a:t>
            </a:r>
            <a:r>
              <a:rPr sz="200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сфере</a:t>
            </a:r>
            <a:r>
              <a:rPr sz="200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405"/>
              </a:spcBef>
              <a:buClr>
                <a:srgbClr val="E38211"/>
              </a:buClr>
              <a:buFont typeface="Wingdings"/>
              <a:buChar char=""/>
              <a:tabLst>
                <a:tab pos="184150" algn="l"/>
              </a:tabLst>
            </a:pPr>
            <a:r>
              <a:rPr sz="2000" spc="-20" dirty="0">
                <a:solidFill>
                  <a:srgbClr val="3F3F3F"/>
                </a:solidFill>
                <a:latin typeface="Calibri"/>
                <a:cs typeface="Calibri"/>
              </a:rPr>
              <a:t>Подходы</a:t>
            </a:r>
            <a:r>
              <a:rPr sz="2000" spc="-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к</a:t>
            </a:r>
            <a:r>
              <a:rPr sz="2000" spc="-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оценке</a:t>
            </a:r>
            <a:r>
              <a:rPr sz="2000"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качества</a:t>
            </a:r>
            <a:r>
              <a:rPr sz="2000" spc="-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F3F3F"/>
                </a:solidFill>
                <a:latin typeface="Calibri"/>
                <a:cs typeface="Calibri"/>
              </a:rPr>
              <a:t>ВР.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1716" y="0"/>
            <a:ext cx="4707635" cy="30419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551" y="1453083"/>
            <a:ext cx="6451600" cy="3127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2565" indent="-189865">
              <a:lnSpc>
                <a:spcPts val="2375"/>
              </a:lnSpc>
              <a:spcBef>
                <a:spcPts val="95"/>
              </a:spcBef>
              <a:buClr>
                <a:srgbClr val="E38211"/>
              </a:buClr>
              <a:buFont typeface="Wingdings"/>
              <a:buChar char=""/>
              <a:tabLst>
                <a:tab pos="202565" algn="l"/>
                <a:tab pos="1158875" algn="l"/>
                <a:tab pos="2294255" algn="l"/>
                <a:tab pos="2972435" algn="l"/>
                <a:tab pos="4526915" algn="l"/>
                <a:tab pos="6287770" algn="l"/>
              </a:tabLst>
            </a:pPr>
            <a:r>
              <a:rPr sz="2200" spc="-10" dirty="0">
                <a:latin typeface="Calibri"/>
                <a:cs typeface="Calibri"/>
              </a:rPr>
              <a:t>Школа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полного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дня: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внеурочная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деятельность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0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104139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дополнительное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образование.</a:t>
            </a:r>
            <a:endParaRPr sz="2200">
              <a:latin typeface="Calibri"/>
              <a:cs typeface="Calibri"/>
            </a:endParaRPr>
          </a:p>
          <a:p>
            <a:pPr marL="104139" marR="5080" indent="-91440">
              <a:lnSpc>
                <a:spcPct val="80000"/>
              </a:lnSpc>
              <a:spcBef>
                <a:spcPts val="1405"/>
              </a:spcBef>
              <a:buClr>
                <a:srgbClr val="E38211"/>
              </a:buClr>
              <a:buFont typeface="Wingdings"/>
              <a:buChar char=""/>
              <a:tabLst>
                <a:tab pos="104139" algn="l"/>
                <a:tab pos="202565" algn="l"/>
                <a:tab pos="1588135" algn="l"/>
                <a:tab pos="3283585" algn="l"/>
                <a:tab pos="5144135" algn="l"/>
              </a:tabLst>
            </a:pPr>
            <a:r>
              <a:rPr sz="2200" spc="-10" dirty="0">
                <a:latin typeface="Calibri"/>
                <a:cs typeface="Calibri"/>
              </a:rPr>
              <a:t>	Система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конкурсов,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фестивалей,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олимпиад, конференций.</a:t>
            </a:r>
            <a:endParaRPr sz="2200">
              <a:latin typeface="Calibri"/>
              <a:cs typeface="Calibri"/>
            </a:endParaRPr>
          </a:p>
          <a:p>
            <a:pPr marL="203835" indent="-191135">
              <a:lnSpc>
                <a:spcPct val="100000"/>
              </a:lnSpc>
              <a:spcBef>
                <a:spcPts val="865"/>
              </a:spcBef>
              <a:buClr>
                <a:srgbClr val="E38211"/>
              </a:buClr>
              <a:buFont typeface="Wingdings"/>
              <a:buChar char=""/>
              <a:tabLst>
                <a:tab pos="203835" algn="l"/>
              </a:tabLst>
            </a:pPr>
            <a:r>
              <a:rPr sz="2200" dirty="0">
                <a:latin typeface="Calibri"/>
                <a:cs typeface="Calibri"/>
              </a:rPr>
              <a:t>«Большая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перемена».</a:t>
            </a:r>
            <a:endParaRPr sz="2200">
              <a:latin typeface="Calibri"/>
              <a:cs typeface="Calibri"/>
            </a:endParaRPr>
          </a:p>
          <a:p>
            <a:pPr marL="203835" indent="-191135">
              <a:lnSpc>
                <a:spcPct val="100000"/>
              </a:lnSpc>
              <a:spcBef>
                <a:spcPts val="880"/>
              </a:spcBef>
              <a:buClr>
                <a:srgbClr val="E38211"/>
              </a:buClr>
              <a:buFont typeface="Wingdings"/>
              <a:buChar char=""/>
              <a:tabLst>
                <a:tab pos="203835" algn="l"/>
              </a:tabLst>
            </a:pPr>
            <a:r>
              <a:rPr sz="2200" spc="-10" dirty="0">
                <a:latin typeface="Calibri"/>
                <a:cs typeface="Calibri"/>
              </a:rPr>
              <a:t>Школьный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хор.</a:t>
            </a:r>
            <a:endParaRPr sz="2200">
              <a:latin typeface="Calibri"/>
              <a:cs typeface="Calibri"/>
            </a:endParaRPr>
          </a:p>
          <a:p>
            <a:pPr marL="203835" indent="-191135">
              <a:lnSpc>
                <a:spcPct val="100000"/>
              </a:lnSpc>
              <a:spcBef>
                <a:spcPts val="875"/>
              </a:spcBef>
              <a:buClr>
                <a:srgbClr val="E38211"/>
              </a:buClr>
              <a:buFont typeface="Wingdings"/>
              <a:buChar char=""/>
              <a:tabLst>
                <a:tab pos="203835" algn="l"/>
              </a:tabLst>
            </a:pPr>
            <a:r>
              <a:rPr sz="2200" spc="-10" dirty="0">
                <a:latin typeface="Calibri"/>
                <a:cs typeface="Calibri"/>
              </a:rPr>
              <a:t>Школьный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театр.</a:t>
            </a:r>
            <a:endParaRPr sz="2200">
              <a:latin typeface="Calibri"/>
              <a:cs typeface="Calibri"/>
            </a:endParaRPr>
          </a:p>
          <a:p>
            <a:pPr marL="203835" indent="-191135">
              <a:lnSpc>
                <a:spcPct val="100000"/>
              </a:lnSpc>
              <a:spcBef>
                <a:spcPts val="865"/>
              </a:spcBef>
              <a:buClr>
                <a:srgbClr val="E38211"/>
              </a:buClr>
              <a:buFont typeface="Wingdings"/>
              <a:buChar char=""/>
              <a:tabLst>
                <a:tab pos="203835" algn="l"/>
              </a:tabLst>
            </a:pPr>
            <a:r>
              <a:rPr sz="2200" spc="-10" dirty="0">
                <a:latin typeface="Calibri"/>
                <a:cs typeface="Calibri"/>
              </a:rPr>
              <a:t>Школьный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музыкальный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коллектив.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551" y="4666869"/>
            <a:ext cx="5310505" cy="10750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04139" marR="5080" indent="-91440">
              <a:lnSpc>
                <a:spcPts val="2110"/>
              </a:lnSpc>
              <a:spcBef>
                <a:spcPts val="605"/>
              </a:spcBef>
              <a:buClr>
                <a:srgbClr val="E38211"/>
              </a:buClr>
              <a:buFont typeface="Wingdings"/>
              <a:buChar char=""/>
              <a:tabLst>
                <a:tab pos="104139" algn="l"/>
                <a:tab pos="202565" algn="l"/>
                <a:tab pos="1818639" algn="l"/>
                <a:tab pos="3604895" algn="l"/>
              </a:tabLst>
            </a:pPr>
            <a:r>
              <a:rPr sz="2200" spc="-10" dirty="0">
                <a:latin typeface="Calibri"/>
                <a:cs typeface="Calibri"/>
              </a:rPr>
              <a:t>	Школьный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пресс-центр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(телевидение, журнал).</a:t>
            </a:r>
            <a:endParaRPr sz="2200">
              <a:latin typeface="Calibri"/>
              <a:cs typeface="Calibri"/>
            </a:endParaRPr>
          </a:p>
          <a:p>
            <a:pPr marL="203835" indent="-191135">
              <a:lnSpc>
                <a:spcPct val="100000"/>
              </a:lnSpc>
              <a:spcBef>
                <a:spcPts val="900"/>
              </a:spcBef>
              <a:buClr>
                <a:srgbClr val="E38211"/>
              </a:buClr>
              <a:buFont typeface="Wingdings"/>
              <a:buChar char=""/>
              <a:tabLst>
                <a:tab pos="203835" algn="l"/>
              </a:tabLst>
            </a:pPr>
            <a:r>
              <a:rPr sz="2200" spc="-10" dirty="0">
                <a:latin typeface="Calibri"/>
                <a:cs typeface="Calibri"/>
              </a:rPr>
              <a:t>Школьный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музей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музейная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педагогика.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6146" y="4666869"/>
            <a:ext cx="8223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газета,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228" y="1530096"/>
            <a:ext cx="4652772" cy="42961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4715" y="192023"/>
            <a:ext cx="11378565" cy="993775"/>
          </a:xfrm>
          <a:prstGeom prst="rect">
            <a:avLst/>
          </a:prstGeom>
          <a:solidFill>
            <a:srgbClr val="FAE5CD"/>
          </a:solidFill>
        </p:spPr>
        <p:txBody>
          <a:bodyPr vert="horz" wrap="square" lIns="0" tIns="262255" rIns="0" bIns="0" rtlCol="0">
            <a:spAutoFit/>
          </a:bodyPr>
          <a:lstStyle/>
          <a:p>
            <a:pPr marL="447675">
              <a:lnSpc>
                <a:spcPct val="100000"/>
              </a:lnSpc>
              <a:spcBef>
                <a:spcPts val="2065"/>
              </a:spcBef>
            </a:pPr>
            <a:r>
              <a:rPr spc="-10" dirty="0"/>
              <a:t>Творчество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715" y="192023"/>
            <a:ext cx="11378565" cy="993775"/>
          </a:xfrm>
          <a:prstGeom prst="rect">
            <a:avLst/>
          </a:prstGeom>
          <a:solidFill>
            <a:srgbClr val="FAE5CD"/>
          </a:solidFill>
        </p:spPr>
        <p:txBody>
          <a:bodyPr vert="horz" wrap="square" lIns="0" tIns="262255" rIns="0" bIns="0" rtlCol="0">
            <a:spAutoFit/>
          </a:bodyPr>
          <a:lstStyle/>
          <a:p>
            <a:pPr marL="447675">
              <a:lnSpc>
                <a:spcPct val="100000"/>
              </a:lnSpc>
              <a:spcBef>
                <a:spcPts val="2065"/>
              </a:spcBef>
            </a:pPr>
            <a:r>
              <a:rPr spc="-10" dirty="0"/>
              <a:t>Творчество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7805" y="1638300"/>
            <a:ext cx="6902566" cy="42351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45666"/>
            <a:ext cx="4803775" cy="612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03505" marR="5080" indent="-91440">
              <a:lnSpc>
                <a:spcPts val="2210"/>
              </a:lnSpc>
              <a:spcBef>
                <a:spcPts val="335"/>
              </a:spcBef>
              <a:buClr>
                <a:srgbClr val="E38211"/>
              </a:buClr>
              <a:buSzPct val="110000"/>
              <a:buFont typeface="Wingdings"/>
              <a:buChar char=""/>
              <a:tabLst>
                <a:tab pos="103505" algn="l"/>
                <a:tab pos="201930" algn="l"/>
                <a:tab pos="1414780" algn="l"/>
                <a:tab pos="3821429" algn="l"/>
                <a:tab pos="4668520" algn="l"/>
              </a:tabLst>
            </a:pPr>
            <a:r>
              <a:rPr sz="2000" spc="-10" dirty="0">
                <a:latin typeface="Calibri"/>
                <a:cs typeface="Calibri"/>
              </a:rPr>
              <a:t>	Система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профессиональных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проб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 </a:t>
            </a:r>
            <a:r>
              <a:rPr sz="2000" dirty="0">
                <a:latin typeface="Calibri"/>
                <a:cs typeface="Calibri"/>
              </a:rPr>
              <a:t>разных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профессиях.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569591"/>
            <a:ext cx="3395345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03505" marR="5080" indent="-91440" algn="just">
              <a:lnSpc>
                <a:spcPts val="2160"/>
              </a:lnSpc>
              <a:spcBef>
                <a:spcPts val="375"/>
              </a:spcBef>
              <a:buClr>
                <a:srgbClr val="E38211"/>
              </a:buClr>
              <a:buFont typeface="Wingdings"/>
              <a:buChar char=""/>
              <a:tabLst>
                <a:tab pos="103505" algn="l"/>
                <a:tab pos="185420" algn="l"/>
              </a:tabLst>
            </a:pPr>
            <a:r>
              <a:rPr sz="2000" dirty="0">
                <a:latin typeface="Calibri"/>
                <a:cs typeface="Calibri"/>
              </a:rPr>
              <a:t>	Тематические</a:t>
            </a:r>
            <a:r>
              <a:rPr sz="2000" spc="3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экскурсии</a:t>
            </a:r>
            <a:r>
              <a:rPr sz="2000" spc="345" dirty="0">
                <a:latin typeface="Calibri"/>
                <a:cs typeface="Calibri"/>
              </a:rPr>
              <a:t>  </a:t>
            </a:r>
            <a:r>
              <a:rPr sz="2000" spc="-50" dirty="0">
                <a:latin typeface="Calibri"/>
                <a:cs typeface="Calibri"/>
              </a:rPr>
              <a:t>и </a:t>
            </a:r>
            <a:r>
              <a:rPr sz="2000" dirty="0">
                <a:latin typeface="Calibri"/>
                <a:cs typeface="Calibri"/>
              </a:rPr>
              <a:t>участием</a:t>
            </a:r>
            <a:r>
              <a:rPr sz="2000" spc="27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профессиональных бизнеса.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4446" y="2569591"/>
            <a:ext cx="125666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6034" marR="5080" indent="-13970">
              <a:lnSpc>
                <a:spcPts val="2160"/>
              </a:lnSpc>
              <a:spcBef>
                <a:spcPts val="375"/>
              </a:spcBef>
              <a:tabLst>
                <a:tab pos="1135380" algn="l"/>
              </a:tabLst>
            </a:pPr>
            <a:r>
              <a:rPr sz="2000" spc="-10" dirty="0">
                <a:latin typeface="Calibri"/>
                <a:cs typeface="Calibri"/>
              </a:rPr>
              <a:t>события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сообществ,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763136"/>
            <a:ext cx="2021205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indent="-173355">
              <a:lnSpc>
                <a:spcPts val="2280"/>
              </a:lnSpc>
              <a:spcBef>
                <a:spcPts val="100"/>
              </a:spcBef>
              <a:buClr>
                <a:srgbClr val="E38211"/>
              </a:buClr>
              <a:buFont typeface="Wingdings"/>
              <a:buChar char=""/>
              <a:tabLst>
                <a:tab pos="186055" algn="l"/>
              </a:tabLst>
            </a:pPr>
            <a:r>
              <a:rPr sz="2000" spc="-10" dirty="0">
                <a:latin typeface="Calibri"/>
                <a:cs typeface="Calibri"/>
              </a:rPr>
              <a:t>Современный</a:t>
            </a:r>
            <a:endParaRPr sz="2000">
              <a:latin typeface="Calibri"/>
              <a:cs typeface="Calibri"/>
            </a:endParaRPr>
          </a:p>
          <a:p>
            <a:pPr marL="103505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«Технологии»</a:t>
            </a:r>
            <a:endParaRPr sz="2000">
              <a:latin typeface="Calibri"/>
              <a:cs typeface="Calibri"/>
            </a:endParaRPr>
          </a:p>
          <a:p>
            <a:pPr marL="103505" marR="5080">
              <a:lnSpc>
                <a:spcPts val="2160"/>
              </a:lnSpc>
              <a:spcBef>
                <a:spcPts val="155"/>
              </a:spcBef>
            </a:pPr>
            <a:r>
              <a:rPr sz="2000" spc="-10" dirty="0">
                <a:latin typeface="Calibri"/>
                <a:cs typeface="Calibri"/>
              </a:rPr>
              <a:t>технологического формирования</a:t>
            </a:r>
            <a:endParaRPr sz="2000">
              <a:latin typeface="Calibri"/>
              <a:cs typeface="Calibri"/>
            </a:endParaRPr>
          </a:p>
          <a:p>
            <a:pPr marL="103505">
              <a:lnSpc>
                <a:spcPts val="2130"/>
              </a:lnSpc>
            </a:pPr>
            <a:r>
              <a:rPr sz="2000" spc="-10" dirty="0">
                <a:latin typeface="Calibri"/>
                <a:cs typeface="Calibri"/>
              </a:rPr>
              <a:t>результатов.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1254" y="3763136"/>
            <a:ext cx="24193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2939" algn="l"/>
              </a:tabLst>
            </a:pPr>
            <a:r>
              <a:rPr sz="2000" spc="-10" dirty="0">
                <a:latin typeface="Calibri"/>
                <a:cs typeface="Calibri"/>
              </a:rPr>
              <a:t>модульный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курс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6701" y="4037457"/>
            <a:ext cx="22644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3465" algn="l"/>
              </a:tabLst>
            </a:pPr>
            <a:r>
              <a:rPr sz="2000" spc="-5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платформа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1901" y="4311777"/>
            <a:ext cx="2569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0850" algn="l"/>
              </a:tabLst>
            </a:pPr>
            <a:r>
              <a:rPr sz="2000" spc="-10" dirty="0">
                <a:latin typeface="Calibri"/>
                <a:cs typeface="Calibri"/>
              </a:rPr>
              <a:t>образования,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кластер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56559" y="4586096"/>
            <a:ext cx="1884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метапредметных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5503875"/>
            <a:ext cx="3613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38211"/>
              </a:buClr>
              <a:buFont typeface="Wingdings"/>
              <a:buChar char=""/>
              <a:tabLst>
                <a:tab pos="184150" algn="l"/>
              </a:tabLst>
            </a:pPr>
            <a:r>
              <a:rPr sz="2000" dirty="0">
                <a:latin typeface="Calibri"/>
                <a:cs typeface="Calibri"/>
              </a:rPr>
              <a:t>Программа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«Билет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будущее».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715" y="192023"/>
            <a:ext cx="11378565" cy="993775"/>
          </a:xfrm>
          <a:prstGeom prst="rect">
            <a:avLst/>
          </a:prstGeom>
          <a:solidFill>
            <a:srgbClr val="FAE5CD"/>
          </a:solidFill>
        </p:spPr>
        <p:txBody>
          <a:bodyPr vert="horz" wrap="square" lIns="0" tIns="262255" rIns="0" bIns="0" rtlCol="0">
            <a:spAutoFit/>
          </a:bodyPr>
          <a:lstStyle/>
          <a:p>
            <a:pPr marL="447675">
              <a:lnSpc>
                <a:spcPct val="100000"/>
              </a:lnSpc>
              <a:spcBef>
                <a:spcPts val="2065"/>
              </a:spcBef>
            </a:pPr>
            <a:r>
              <a:rPr spc="-10" dirty="0"/>
              <a:t>Здоровье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60901" y="1600962"/>
            <a:ext cx="7626984" cy="4076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105"/>
              </a:spcBef>
              <a:buClr>
                <a:srgbClr val="E38211"/>
              </a:buClr>
              <a:buFont typeface="Wingdings"/>
              <a:buChar char=""/>
              <a:tabLst>
                <a:tab pos="186055" algn="l"/>
                <a:tab pos="1149350" algn="l"/>
                <a:tab pos="2899410" algn="l"/>
                <a:tab pos="3296920" algn="l"/>
                <a:tab pos="5824220" algn="l"/>
                <a:tab pos="6076950" algn="l"/>
                <a:tab pos="6959600" algn="l"/>
                <a:tab pos="7214234" algn="l"/>
              </a:tabLst>
            </a:pPr>
            <a:r>
              <a:rPr sz="2000" spc="-10" dirty="0">
                <a:latin typeface="Calibri"/>
                <a:cs typeface="Calibri"/>
              </a:rPr>
              <a:t>Единые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рекомендации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по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здоровьесбережению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школе,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том</a:t>
            </a:r>
            <a:endParaRPr sz="20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1435"/>
              </a:spcBef>
            </a:pPr>
            <a:r>
              <a:rPr sz="2000" dirty="0">
                <a:latin typeface="Calibri"/>
                <a:cs typeface="Calibri"/>
              </a:rPr>
              <a:t>числе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занятиях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-25" dirty="0">
                <a:latin typeface="Calibri"/>
                <a:cs typeface="Calibri"/>
              </a:rPr>
              <a:t> ПК.</a:t>
            </a:r>
            <a:endParaRPr sz="20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405"/>
              </a:spcBef>
              <a:buClr>
                <a:srgbClr val="E38211"/>
              </a:buClr>
              <a:buFont typeface="Wingdings"/>
              <a:buChar char=""/>
              <a:tabLst>
                <a:tab pos="184150" algn="l"/>
              </a:tabLst>
            </a:pPr>
            <a:r>
              <a:rPr sz="2000" dirty="0">
                <a:latin typeface="Calibri"/>
                <a:cs typeface="Calibri"/>
              </a:rPr>
              <a:t>Среда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без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ПАВ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(наркотики,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алкоголь,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табак).</a:t>
            </a:r>
            <a:endParaRPr sz="20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915"/>
              </a:spcBef>
              <a:buClr>
                <a:srgbClr val="E38211"/>
              </a:buClr>
              <a:buFont typeface="Wingdings"/>
              <a:buChar char=""/>
              <a:tabLst>
                <a:tab pos="184150" algn="l"/>
              </a:tabLst>
            </a:pPr>
            <a:r>
              <a:rPr sz="2000" spc="-20" dirty="0">
                <a:latin typeface="Calibri"/>
                <a:cs typeface="Calibri"/>
              </a:rPr>
              <a:t>ГТО.</a:t>
            </a:r>
            <a:endParaRPr sz="20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925"/>
              </a:spcBef>
              <a:buClr>
                <a:srgbClr val="E38211"/>
              </a:buClr>
              <a:buFont typeface="Wingdings"/>
              <a:buChar char=""/>
              <a:tabLst>
                <a:tab pos="184150" algn="l"/>
              </a:tabLst>
            </a:pPr>
            <a:r>
              <a:rPr sz="2000" dirty="0">
                <a:latin typeface="Calibri"/>
                <a:cs typeface="Calibri"/>
              </a:rPr>
              <a:t>Летний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оздоровительный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лагерь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том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числе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тематические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смены).</a:t>
            </a:r>
            <a:endParaRPr sz="20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925"/>
              </a:spcBef>
              <a:buClr>
                <a:srgbClr val="E38211"/>
              </a:buClr>
              <a:buFont typeface="Wingdings"/>
              <a:buChar char=""/>
              <a:tabLst>
                <a:tab pos="184150" algn="l"/>
              </a:tabLst>
            </a:pPr>
            <a:r>
              <a:rPr sz="2000" spc="-20" dirty="0">
                <a:latin typeface="Calibri"/>
                <a:cs typeface="Calibri"/>
              </a:rPr>
              <a:t>Психолого-</a:t>
            </a:r>
            <a:r>
              <a:rPr sz="2000" spc="-10" dirty="0">
                <a:latin typeface="Calibri"/>
                <a:cs typeface="Calibri"/>
              </a:rPr>
              <a:t>педагогическая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служба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(психолог, </a:t>
            </a:r>
            <a:r>
              <a:rPr sz="2000" dirty="0">
                <a:latin typeface="Calibri"/>
                <a:cs typeface="Calibri"/>
              </a:rPr>
              <a:t>логопед,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дефектолог).</a:t>
            </a:r>
            <a:endParaRPr sz="2000">
              <a:latin typeface="Calibri"/>
              <a:cs typeface="Calibri"/>
            </a:endParaRPr>
          </a:p>
          <a:p>
            <a:pPr marL="103505" marR="5080" indent="-91440">
              <a:lnSpc>
                <a:spcPts val="1920"/>
              </a:lnSpc>
              <a:spcBef>
                <a:spcPts val="1375"/>
              </a:spcBef>
              <a:buClr>
                <a:srgbClr val="E38211"/>
              </a:buClr>
              <a:buFont typeface="Wingdings"/>
              <a:buChar char=""/>
              <a:tabLst>
                <a:tab pos="103505" algn="l"/>
                <a:tab pos="183515" algn="l"/>
              </a:tabLst>
            </a:pPr>
            <a:r>
              <a:rPr sz="2000" dirty="0">
                <a:latin typeface="Calibri"/>
                <a:cs typeface="Calibri"/>
              </a:rPr>
              <a:t>	Доступность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спортивной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инфраструктуры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семей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детьми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(во </a:t>
            </a:r>
            <a:r>
              <a:rPr sz="2000" dirty="0">
                <a:latin typeface="Calibri"/>
                <a:cs typeface="Calibri"/>
              </a:rPr>
              <a:t>внеклассное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время).</a:t>
            </a:r>
            <a:endParaRPr sz="20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940"/>
              </a:spcBef>
              <a:buClr>
                <a:srgbClr val="E38211"/>
              </a:buClr>
              <a:buFont typeface="Wingdings"/>
              <a:buChar char=""/>
              <a:tabLst>
                <a:tab pos="184150" algn="l"/>
              </a:tabLst>
            </a:pPr>
            <a:r>
              <a:rPr sz="2000" spc="-25" dirty="0">
                <a:latin typeface="Calibri"/>
                <a:cs typeface="Calibri"/>
              </a:rPr>
              <a:t>Горячее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питание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(единое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меню,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родительский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контроль).</a:t>
            </a:r>
            <a:endParaRPr sz="20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925"/>
              </a:spcBef>
              <a:buClr>
                <a:srgbClr val="E38211"/>
              </a:buClr>
              <a:buFont typeface="Wingdings"/>
              <a:buChar char=""/>
              <a:tabLst>
                <a:tab pos="184150" algn="l"/>
              </a:tabLst>
            </a:pPr>
            <a:r>
              <a:rPr sz="2000" spc="-10" dirty="0">
                <a:latin typeface="Calibri"/>
                <a:cs typeface="Calibri"/>
              </a:rPr>
              <a:t>Школьные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спортивные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команды.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938527"/>
            <a:ext cx="3514344" cy="3514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1111148"/>
            <a:ext cx="10325100" cy="512254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203835" indent="-191135">
              <a:lnSpc>
                <a:spcPct val="100000"/>
              </a:lnSpc>
              <a:spcBef>
                <a:spcPts val="1225"/>
              </a:spcBef>
              <a:buClr>
                <a:srgbClr val="E38211"/>
              </a:buClr>
              <a:buFont typeface="Wingdings"/>
              <a:buChar char=""/>
              <a:tabLst>
                <a:tab pos="203835" algn="l"/>
              </a:tabLst>
            </a:pPr>
            <a:r>
              <a:rPr sz="2200" dirty="0">
                <a:latin typeface="Calibri"/>
                <a:cs typeface="Calibri"/>
              </a:rPr>
              <a:t>ЦОС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(поддержка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всех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активностей).</a:t>
            </a:r>
            <a:endParaRPr sz="2200">
              <a:latin typeface="Calibri"/>
              <a:cs typeface="Calibri"/>
            </a:endParaRPr>
          </a:p>
          <a:p>
            <a:pPr marL="203835" indent="-191135">
              <a:lnSpc>
                <a:spcPct val="100000"/>
              </a:lnSpc>
              <a:spcBef>
                <a:spcPts val="1130"/>
              </a:spcBef>
              <a:buClr>
                <a:srgbClr val="E38211"/>
              </a:buClr>
              <a:buFont typeface="Wingdings"/>
              <a:buChar char=""/>
              <a:tabLst>
                <a:tab pos="203835" algn="l"/>
              </a:tabLst>
            </a:pPr>
            <a:r>
              <a:rPr sz="2200" spc="-10" dirty="0">
                <a:latin typeface="Calibri"/>
                <a:cs typeface="Calibri"/>
              </a:rPr>
              <a:t>Кванториум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(Точка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роста).</a:t>
            </a:r>
            <a:endParaRPr sz="2200">
              <a:latin typeface="Calibri"/>
              <a:cs typeface="Calibri"/>
            </a:endParaRPr>
          </a:p>
          <a:p>
            <a:pPr marL="204470" indent="-191770">
              <a:lnSpc>
                <a:spcPct val="100000"/>
              </a:lnSpc>
              <a:spcBef>
                <a:spcPts val="1140"/>
              </a:spcBef>
              <a:buClr>
                <a:srgbClr val="E38211"/>
              </a:buClr>
              <a:buFont typeface="Wingdings"/>
              <a:buChar char=""/>
              <a:tabLst>
                <a:tab pos="204470" algn="l"/>
              </a:tabLst>
            </a:pPr>
            <a:r>
              <a:rPr sz="2200" dirty="0">
                <a:latin typeface="Calibri"/>
                <a:cs typeface="Calibri"/>
              </a:rPr>
              <a:t>Сцена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(театр,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конференция,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фестиваль).</a:t>
            </a:r>
            <a:endParaRPr sz="2200">
              <a:latin typeface="Calibri"/>
              <a:cs typeface="Calibri"/>
            </a:endParaRPr>
          </a:p>
          <a:p>
            <a:pPr marL="203835" indent="-191135">
              <a:lnSpc>
                <a:spcPct val="100000"/>
              </a:lnSpc>
              <a:spcBef>
                <a:spcPts val="1140"/>
              </a:spcBef>
              <a:buClr>
                <a:srgbClr val="E38211"/>
              </a:buClr>
              <a:buFont typeface="Wingdings"/>
              <a:buChar char=""/>
              <a:tabLst>
                <a:tab pos="203835" algn="l"/>
              </a:tabLst>
            </a:pPr>
            <a:r>
              <a:rPr sz="2200" spc="-10" dirty="0">
                <a:latin typeface="Calibri"/>
                <a:cs typeface="Calibri"/>
              </a:rPr>
              <a:t>Школьное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кафе.</a:t>
            </a:r>
            <a:endParaRPr sz="2200">
              <a:latin typeface="Calibri"/>
              <a:cs typeface="Calibri"/>
            </a:endParaRPr>
          </a:p>
          <a:p>
            <a:pPr marL="203835" indent="-191135">
              <a:lnSpc>
                <a:spcPct val="100000"/>
              </a:lnSpc>
              <a:spcBef>
                <a:spcPts val="1130"/>
              </a:spcBef>
              <a:buClr>
                <a:srgbClr val="E38211"/>
              </a:buClr>
              <a:buFont typeface="Wingdings"/>
              <a:buChar char=""/>
              <a:tabLst>
                <a:tab pos="203835" algn="l"/>
              </a:tabLst>
            </a:pPr>
            <a:r>
              <a:rPr sz="2200" spc="-10" dirty="0">
                <a:latin typeface="Calibri"/>
                <a:cs typeface="Calibri"/>
              </a:rPr>
              <a:t>Школьный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сад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(огород).</a:t>
            </a:r>
            <a:endParaRPr sz="2200">
              <a:latin typeface="Calibri"/>
              <a:cs typeface="Calibri"/>
            </a:endParaRPr>
          </a:p>
          <a:p>
            <a:pPr marL="204470" indent="-191770">
              <a:lnSpc>
                <a:spcPct val="100000"/>
              </a:lnSpc>
              <a:spcBef>
                <a:spcPts val="1140"/>
              </a:spcBef>
              <a:buClr>
                <a:srgbClr val="E38211"/>
              </a:buClr>
              <a:buFont typeface="Wingdings"/>
              <a:buChar char=""/>
              <a:tabLst>
                <a:tab pos="204470" algn="l"/>
              </a:tabLst>
            </a:pPr>
            <a:r>
              <a:rPr sz="2200" dirty="0">
                <a:latin typeface="Calibri"/>
                <a:cs typeface="Calibri"/>
              </a:rPr>
              <a:t>Зона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отдыха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(школа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полного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дня).</a:t>
            </a:r>
            <a:endParaRPr sz="2200">
              <a:latin typeface="Calibri"/>
              <a:cs typeface="Calibri"/>
            </a:endParaRPr>
          </a:p>
          <a:p>
            <a:pPr marL="203835" indent="-191135">
              <a:lnSpc>
                <a:spcPct val="100000"/>
              </a:lnSpc>
              <a:spcBef>
                <a:spcPts val="1140"/>
              </a:spcBef>
              <a:buClr>
                <a:srgbClr val="E38211"/>
              </a:buClr>
              <a:buFont typeface="Wingdings"/>
              <a:buChar char=""/>
              <a:tabLst>
                <a:tab pos="203835" algn="l"/>
              </a:tabLst>
            </a:pPr>
            <a:r>
              <a:rPr sz="2200" dirty="0">
                <a:latin typeface="Calibri"/>
                <a:cs typeface="Calibri"/>
              </a:rPr>
              <a:t>«Белый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интернет»,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ограничение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использования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мобильных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телефонов.</a:t>
            </a:r>
            <a:endParaRPr sz="2200">
              <a:latin typeface="Calibri"/>
              <a:cs typeface="Calibri"/>
            </a:endParaRPr>
          </a:p>
          <a:p>
            <a:pPr marL="203835" indent="-191135">
              <a:lnSpc>
                <a:spcPct val="100000"/>
              </a:lnSpc>
              <a:spcBef>
                <a:spcPts val="1130"/>
              </a:spcBef>
              <a:buClr>
                <a:srgbClr val="E38211"/>
              </a:buClr>
              <a:buFont typeface="Wingdings"/>
              <a:buChar char=""/>
              <a:tabLst>
                <a:tab pos="203835" algn="l"/>
              </a:tabLst>
            </a:pPr>
            <a:r>
              <a:rPr sz="2200" spc="-40" dirty="0">
                <a:latin typeface="Calibri"/>
                <a:cs typeface="Calibri"/>
              </a:rPr>
              <a:t>Государственно-</a:t>
            </a:r>
            <a:r>
              <a:rPr sz="2200" spc="-10" dirty="0">
                <a:latin typeface="Calibri"/>
                <a:cs typeface="Calibri"/>
              </a:rPr>
              <a:t>общественное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управление.</a:t>
            </a:r>
            <a:endParaRPr sz="2200">
              <a:latin typeface="Calibri"/>
              <a:cs typeface="Calibri"/>
            </a:endParaRPr>
          </a:p>
          <a:p>
            <a:pPr marL="203835" indent="-191135">
              <a:lnSpc>
                <a:spcPct val="100000"/>
              </a:lnSpc>
              <a:spcBef>
                <a:spcPts val="1140"/>
              </a:spcBef>
              <a:buClr>
                <a:srgbClr val="E38211"/>
              </a:buClr>
              <a:buFont typeface="Wingdings"/>
              <a:buChar char=""/>
              <a:tabLst>
                <a:tab pos="203835" algn="l"/>
              </a:tabLst>
            </a:pPr>
            <a:r>
              <a:rPr sz="2200" spc="-10" dirty="0">
                <a:latin typeface="Calibri"/>
                <a:cs typeface="Calibri"/>
              </a:rPr>
              <a:t>Комплексная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безопасность.</a:t>
            </a:r>
            <a:endParaRPr sz="2200">
              <a:latin typeface="Calibri"/>
              <a:cs typeface="Calibri"/>
            </a:endParaRPr>
          </a:p>
          <a:p>
            <a:pPr marL="103505" marR="5080" indent="-91440">
              <a:lnSpc>
                <a:spcPts val="2380"/>
              </a:lnSpc>
              <a:spcBef>
                <a:spcPts val="1440"/>
              </a:spcBef>
              <a:buClr>
                <a:srgbClr val="E38211"/>
              </a:buClr>
              <a:buFont typeface="Wingdings"/>
              <a:buChar char=""/>
              <a:tabLst>
                <a:tab pos="103505" algn="l"/>
                <a:tab pos="201930" algn="l"/>
                <a:tab pos="1388745" algn="l"/>
                <a:tab pos="2701290" algn="l"/>
                <a:tab pos="3101975" algn="l"/>
                <a:tab pos="4536440" algn="l"/>
                <a:tab pos="6252210" algn="l"/>
                <a:tab pos="7947659" algn="l"/>
              </a:tabLst>
            </a:pPr>
            <a:r>
              <a:rPr sz="2200" spc="-10" dirty="0">
                <a:latin typeface="Calibri"/>
                <a:cs typeface="Calibri"/>
              </a:rPr>
              <a:t>	Единые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подходы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0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штатному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расписанию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(количество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административного </a:t>
            </a:r>
            <a:r>
              <a:rPr sz="2200" dirty="0">
                <a:latin typeface="Calibri"/>
                <a:cs typeface="Calibri"/>
              </a:rPr>
              <a:t>персонала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на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контингент, </a:t>
            </a:r>
            <a:r>
              <a:rPr sz="2200" dirty="0">
                <a:latin typeface="Calibri"/>
                <a:cs typeface="Calibri"/>
              </a:rPr>
              <a:t>узкие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специалисты)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715" y="192023"/>
            <a:ext cx="11378565" cy="993775"/>
          </a:xfrm>
          <a:prstGeom prst="rect">
            <a:avLst/>
          </a:prstGeom>
          <a:solidFill>
            <a:srgbClr val="FAE5CD"/>
          </a:solidFill>
        </p:spPr>
        <p:txBody>
          <a:bodyPr vert="horz" wrap="square" lIns="0" tIns="262255" rIns="0" bIns="0" rtlCol="0">
            <a:spAutoFit/>
          </a:bodyPr>
          <a:lstStyle/>
          <a:p>
            <a:pPr marL="566420">
              <a:lnSpc>
                <a:spcPct val="100000"/>
              </a:lnSpc>
              <a:spcBef>
                <a:spcPts val="2065"/>
              </a:spcBef>
            </a:pPr>
            <a:r>
              <a:rPr dirty="0"/>
              <a:t>Образовательная</a:t>
            </a:r>
            <a:r>
              <a:rPr spc="-210" dirty="0"/>
              <a:t> </a:t>
            </a:r>
            <a:r>
              <a:rPr spc="-10" dirty="0"/>
              <a:t>среда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5708" y="1362455"/>
            <a:ext cx="6146292" cy="27401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4085" y="1336040"/>
            <a:ext cx="7541895" cy="1830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98780">
              <a:lnSpc>
                <a:spcPct val="100000"/>
              </a:lnSpc>
              <a:spcBef>
                <a:spcPts val="95"/>
              </a:spcBef>
              <a:buClr>
                <a:srgbClr val="E38211"/>
              </a:buClr>
              <a:buFont typeface="Calibri"/>
              <a:buAutoNum type="arabicPeriod"/>
              <a:tabLst>
                <a:tab pos="411480" algn="l"/>
                <a:tab pos="2402205" algn="l"/>
                <a:tab pos="3511550" algn="l"/>
                <a:tab pos="4097020" algn="l"/>
                <a:tab pos="4751070" algn="l"/>
              </a:tabLst>
            </a:pPr>
            <a:r>
              <a:rPr sz="1900" spc="-10" dirty="0">
                <a:latin typeface="Calibri"/>
                <a:cs typeface="Calibri"/>
              </a:rPr>
              <a:t>Психологический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комфорт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для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0" dirty="0">
                <a:latin typeface="Calibri"/>
                <a:cs typeface="Calibri"/>
              </a:rPr>
              <a:t>всех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0" dirty="0">
                <a:latin typeface="Calibri"/>
                <a:cs typeface="Calibri"/>
              </a:rPr>
              <a:t>(психолого-</a:t>
            </a:r>
            <a:r>
              <a:rPr sz="1900" spc="-10" dirty="0">
                <a:latin typeface="Calibri"/>
                <a:cs typeface="Calibri"/>
              </a:rPr>
              <a:t>педагогическая </a:t>
            </a:r>
            <a:r>
              <a:rPr sz="1900" dirty="0">
                <a:latin typeface="Calibri"/>
                <a:cs typeface="Calibri"/>
              </a:rPr>
              <a:t>служба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(психолог,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логопед,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дефектолог,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медсестра).</a:t>
            </a:r>
            <a:endParaRPr sz="1900">
              <a:latin typeface="Calibri"/>
              <a:cs typeface="Calibri"/>
            </a:endParaRPr>
          </a:p>
          <a:p>
            <a:pPr marL="457200" indent="-444500">
              <a:lnSpc>
                <a:spcPct val="100000"/>
              </a:lnSpc>
              <a:spcBef>
                <a:spcPts val="1405"/>
              </a:spcBef>
              <a:buClr>
                <a:srgbClr val="E38211"/>
              </a:buClr>
              <a:buFont typeface="Calibri"/>
              <a:buAutoNum type="arabicPeriod"/>
              <a:tabLst>
                <a:tab pos="457200" algn="l"/>
                <a:tab pos="1564005" algn="l"/>
                <a:tab pos="3827145" algn="l"/>
                <a:tab pos="4460240" algn="l"/>
                <a:tab pos="5956300" algn="l"/>
              </a:tabLst>
            </a:pPr>
            <a:r>
              <a:rPr sz="1900" spc="-10" dirty="0">
                <a:latin typeface="Calibri"/>
                <a:cs typeface="Calibri"/>
              </a:rPr>
              <a:t>Кабинет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0" dirty="0">
                <a:latin typeface="Calibri"/>
                <a:cs typeface="Calibri"/>
              </a:rPr>
              <a:t>педагога-</a:t>
            </a:r>
            <a:r>
              <a:rPr sz="1900" spc="-10" dirty="0">
                <a:latin typeface="Calibri"/>
                <a:cs typeface="Calibri"/>
              </a:rPr>
              <a:t>психолога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для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проведения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коррекционно-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latin typeface="Calibri"/>
                <a:cs typeface="Calibri"/>
              </a:rPr>
              <a:t>развивающих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занятий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и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проведения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консультаций.</a:t>
            </a:r>
            <a:endParaRPr sz="1900">
              <a:latin typeface="Calibri"/>
              <a:cs typeface="Calibri"/>
            </a:endParaRPr>
          </a:p>
          <a:p>
            <a:pPr marL="252095" indent="-239395">
              <a:lnSpc>
                <a:spcPct val="100000"/>
              </a:lnSpc>
              <a:spcBef>
                <a:spcPts val="1405"/>
              </a:spcBef>
              <a:buClr>
                <a:srgbClr val="E38211"/>
              </a:buClr>
              <a:buFont typeface="Calibri"/>
              <a:buAutoNum type="arabicPeriod" startAt="3"/>
              <a:tabLst>
                <a:tab pos="252095" algn="l"/>
              </a:tabLst>
            </a:pPr>
            <a:r>
              <a:rPr sz="1900" spc="-10" dirty="0">
                <a:latin typeface="Calibri"/>
                <a:cs typeface="Calibri"/>
              </a:rPr>
              <a:t>Антибуллинговые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программы.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81181" y="3785742"/>
            <a:ext cx="8051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классы;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4085" y="3317494"/>
            <a:ext cx="3764915" cy="1072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2095" indent="-239395">
              <a:lnSpc>
                <a:spcPct val="100000"/>
              </a:lnSpc>
              <a:spcBef>
                <a:spcPts val="95"/>
              </a:spcBef>
              <a:buClr>
                <a:srgbClr val="E38211"/>
              </a:buClr>
              <a:buFont typeface="Calibri"/>
              <a:buAutoNum type="arabicPeriod" startAt="4"/>
              <a:tabLst>
                <a:tab pos="252095" algn="l"/>
              </a:tabLst>
            </a:pPr>
            <a:r>
              <a:rPr sz="1900" dirty="0">
                <a:latin typeface="Calibri"/>
                <a:cs typeface="Calibri"/>
              </a:rPr>
              <a:t>Зона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отдыха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(школа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полного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дня).</a:t>
            </a:r>
            <a:endParaRPr sz="1900">
              <a:latin typeface="Calibri"/>
              <a:cs typeface="Calibri"/>
            </a:endParaRPr>
          </a:p>
          <a:p>
            <a:pPr marL="12700" marR="5080" indent="385445">
              <a:lnSpc>
                <a:spcPct val="100000"/>
              </a:lnSpc>
              <a:spcBef>
                <a:spcPts val="1405"/>
              </a:spcBef>
              <a:buClr>
                <a:srgbClr val="E38211"/>
              </a:buClr>
              <a:buFont typeface="Calibri"/>
              <a:buAutoNum type="arabicPeriod" startAt="4"/>
              <a:tabLst>
                <a:tab pos="398145" algn="l"/>
                <a:tab pos="1057910" algn="l"/>
                <a:tab pos="1583690" algn="l"/>
                <a:tab pos="2135505" algn="l"/>
                <a:tab pos="2642870" algn="l"/>
                <a:tab pos="3187065" algn="l"/>
              </a:tabLst>
            </a:pPr>
            <a:r>
              <a:rPr sz="1900" spc="-10" dirty="0">
                <a:latin typeface="Calibri"/>
                <a:cs typeface="Calibri"/>
              </a:rPr>
              <a:t>Создание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«Центра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здоровья» соляная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пещера;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кабинет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0" dirty="0">
                <a:latin typeface="Calibri"/>
                <a:cs typeface="Calibri"/>
              </a:rPr>
              <a:t>«Наш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3527" y="3785742"/>
            <a:ext cx="265239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95"/>
              </a:spcBef>
              <a:tabLst>
                <a:tab pos="1175385" algn="l"/>
                <a:tab pos="1391920" algn="l"/>
              </a:tabLst>
            </a:pPr>
            <a:r>
              <a:rPr sz="1900" spc="-10" dirty="0">
                <a:latin typeface="Calibri"/>
                <a:cs typeface="Calibri"/>
              </a:rPr>
              <a:t>(бассейн;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танцевальные организм»</a:t>
            </a:r>
            <a:r>
              <a:rPr sz="1900" dirty="0">
                <a:latin typeface="Calibri"/>
                <a:cs typeface="Calibri"/>
              </a:rPr>
              <a:t>		</a:t>
            </a:r>
            <a:r>
              <a:rPr sz="1900" spc="-10" dirty="0">
                <a:latin typeface="Calibri"/>
                <a:cs typeface="Calibri"/>
              </a:rPr>
              <a:t>(изучение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82681" y="4075303"/>
            <a:ext cx="10020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питания);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4085" y="4364863"/>
            <a:ext cx="7539990" cy="1828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скалодром;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интерактивная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комната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(комната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тишины).</a:t>
            </a:r>
            <a:endParaRPr sz="1900">
              <a:latin typeface="Calibri"/>
              <a:cs typeface="Calibri"/>
            </a:endParaRPr>
          </a:p>
          <a:p>
            <a:pPr marL="252095" indent="-239395" algn="just">
              <a:lnSpc>
                <a:spcPct val="100000"/>
              </a:lnSpc>
              <a:spcBef>
                <a:spcPts val="1405"/>
              </a:spcBef>
              <a:buClr>
                <a:srgbClr val="E38211"/>
              </a:buClr>
              <a:buFont typeface="Calibri"/>
              <a:buAutoNum type="arabicPeriod" startAt="6"/>
              <a:tabLst>
                <a:tab pos="252095" algn="l"/>
              </a:tabLst>
            </a:pPr>
            <a:r>
              <a:rPr sz="1900" dirty="0">
                <a:latin typeface="Calibri"/>
                <a:cs typeface="Calibri"/>
              </a:rPr>
              <a:t>Эмоциональная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поддержка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в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период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сдачи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экзаменов.</a:t>
            </a:r>
            <a:endParaRPr sz="1900">
              <a:latin typeface="Calibri"/>
              <a:cs typeface="Calibri"/>
            </a:endParaRPr>
          </a:p>
          <a:p>
            <a:pPr marL="12700" marR="5080" indent="365760" algn="just">
              <a:lnSpc>
                <a:spcPct val="100000"/>
              </a:lnSpc>
              <a:spcBef>
                <a:spcPts val="1395"/>
              </a:spcBef>
              <a:buClr>
                <a:srgbClr val="E38211"/>
              </a:buClr>
              <a:buFont typeface="Calibri"/>
              <a:buAutoNum type="arabicPeriod" startAt="6"/>
              <a:tabLst>
                <a:tab pos="378460" algn="l"/>
              </a:tabLst>
            </a:pPr>
            <a:r>
              <a:rPr sz="1900" dirty="0">
                <a:latin typeface="Calibri"/>
                <a:cs typeface="Calibri"/>
              </a:rPr>
              <a:t>Креативные</a:t>
            </a:r>
            <a:r>
              <a:rPr sz="1900" spc="24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пространства</a:t>
            </a:r>
            <a:r>
              <a:rPr sz="1900" spc="24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(специальные</a:t>
            </a:r>
            <a:r>
              <a:rPr sz="1900" spc="24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наставники</a:t>
            </a:r>
            <a:r>
              <a:rPr sz="1900" spc="240" dirty="0">
                <a:latin typeface="Calibri"/>
                <a:cs typeface="Calibri"/>
              </a:rPr>
              <a:t>  </a:t>
            </a:r>
            <a:r>
              <a:rPr sz="1900" spc="-10" dirty="0">
                <a:latin typeface="Calibri"/>
                <a:cs typeface="Calibri"/>
              </a:rPr>
              <a:t>организуют </a:t>
            </a:r>
            <a:r>
              <a:rPr sz="1900" dirty="0">
                <a:latin typeface="Calibri"/>
                <a:cs typeface="Calibri"/>
              </a:rPr>
              <a:t>конкурсы,</a:t>
            </a:r>
            <a:r>
              <a:rPr sz="1900" spc="320" dirty="0">
                <a:latin typeface="Calibri"/>
                <a:cs typeface="Calibri"/>
              </a:rPr>
              <a:t>   </a:t>
            </a:r>
            <a:r>
              <a:rPr sz="1900" dirty="0">
                <a:latin typeface="Calibri"/>
                <a:cs typeface="Calibri"/>
              </a:rPr>
              <a:t>фестивали,</a:t>
            </a:r>
            <a:r>
              <a:rPr sz="1900" spc="335" dirty="0">
                <a:latin typeface="Calibri"/>
                <a:cs typeface="Calibri"/>
              </a:rPr>
              <a:t>   </a:t>
            </a:r>
            <a:r>
              <a:rPr sz="1900" dirty="0">
                <a:latin typeface="Calibri"/>
                <a:cs typeface="Calibri"/>
              </a:rPr>
              <a:t>конференции,</a:t>
            </a:r>
            <a:r>
              <a:rPr sz="1900" spc="325" dirty="0">
                <a:latin typeface="Calibri"/>
                <a:cs typeface="Calibri"/>
              </a:rPr>
              <a:t>   </a:t>
            </a:r>
            <a:r>
              <a:rPr sz="1900" dirty="0">
                <a:latin typeface="Calibri"/>
                <a:cs typeface="Calibri"/>
              </a:rPr>
              <a:t>привлекают</a:t>
            </a:r>
            <a:r>
              <a:rPr sz="1900" spc="330" dirty="0">
                <a:latin typeface="Calibri"/>
                <a:cs typeface="Calibri"/>
              </a:rPr>
              <a:t>   </a:t>
            </a:r>
            <a:r>
              <a:rPr sz="1900" dirty="0">
                <a:latin typeface="Calibri"/>
                <a:cs typeface="Calibri"/>
              </a:rPr>
              <a:t>к</a:t>
            </a:r>
            <a:r>
              <a:rPr sz="1900" spc="325" dirty="0">
                <a:latin typeface="Calibri"/>
                <a:cs typeface="Calibri"/>
              </a:rPr>
              <a:t>   </a:t>
            </a:r>
            <a:r>
              <a:rPr sz="1900" spc="-10" dirty="0">
                <a:latin typeface="Calibri"/>
                <a:cs typeface="Calibri"/>
              </a:rPr>
              <a:t>подобной деятельности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учеников,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учителей,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родителей.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4715" y="192023"/>
            <a:ext cx="11378565" cy="993775"/>
          </a:xfrm>
          <a:prstGeom prst="rect">
            <a:avLst/>
          </a:prstGeom>
          <a:solidFill>
            <a:srgbClr val="FAE5CD"/>
          </a:solidFill>
        </p:spPr>
        <p:txBody>
          <a:bodyPr vert="horz" wrap="square" lIns="0" tIns="262255" rIns="0" bIns="0" rtlCol="0">
            <a:spAutoFit/>
          </a:bodyPr>
          <a:lstStyle/>
          <a:p>
            <a:pPr marL="447675">
              <a:lnSpc>
                <a:spcPct val="100000"/>
              </a:lnSpc>
              <a:spcBef>
                <a:spcPts val="2065"/>
              </a:spcBef>
            </a:pPr>
            <a:r>
              <a:rPr dirty="0"/>
              <a:t>Школьный</a:t>
            </a:r>
            <a:r>
              <a:rPr spc="-185" dirty="0"/>
              <a:t> </a:t>
            </a:r>
            <a:r>
              <a:rPr spc="-10" dirty="0"/>
              <a:t>климат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34083"/>
            <a:ext cx="3834383" cy="4533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97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418</Words>
  <Application>Microsoft Office PowerPoint</Application>
  <PresentationFormat>Произвольный</PresentationFormat>
  <Paragraphs>126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Знание: качество и объективность</vt:lpstr>
      <vt:lpstr>Воспитание</vt:lpstr>
      <vt:lpstr>Творчество</vt:lpstr>
      <vt:lpstr>Творчество</vt:lpstr>
      <vt:lpstr>Здоровье</vt:lpstr>
      <vt:lpstr>Образовательная среда</vt:lpstr>
      <vt:lpstr>Школьный климат</vt:lpstr>
      <vt:lpstr>Учитель</vt:lpstr>
      <vt:lpstr>Уровни освоения модели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IVANOVA_N_I</dc:creator>
  <cp:lastModifiedBy>Мадина Халилова</cp:lastModifiedBy>
  <cp:revision>1</cp:revision>
  <dcterms:created xsi:type="dcterms:W3CDTF">2024-01-18T12:25:55Z</dcterms:created>
  <dcterms:modified xsi:type="dcterms:W3CDTF">2024-01-18T12:30:27Z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2023-01-16T00:00:00Z</vt:filetime>
  </property>
  <property fmtid="{D5CDD505-2E9C-101B-9397-08002B2CF9AE}" pid="3" name="Creator">
    <vt:lpwstr>ABBYY FineReader 14</vt:lpwstr>
  </property>
  <property fmtid="{D5CDD505-2E9C-101B-9397-08002B2CF9AE}" pid="4" name="LastSaved">
    <vt:filetime>2024-01-18T00:00:00Z</vt:filetime>
  </property>
  <property fmtid="{D5CDD505-2E9C-101B-9397-08002B2CF9AE}" pid="5" name="Producer">
    <vt:lpwstr>ABBYY FineReader 14</vt:lpwstr>
  </property>
</Properties>
</file>